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Platypi Medium"/>
      <p:regular r:id="rId15"/>
    </p:embeddedFont>
    <p:embeddedFont>
      <p:font typeface="Platypi Medium"/>
      <p:regular r:id="rId16"/>
    </p:embeddedFont>
    <p:embeddedFont>
      <p:font typeface="Platypi Medium"/>
      <p:regular r:id="rId17"/>
    </p:embeddedFont>
    <p:embeddedFont>
      <p:font typeface="Platypi Medium"/>
      <p:regular r:id="rId18"/>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s>
</file>

<file path=ppt/media/>
</file>

<file path=ppt/media/image-1-1.png>
</file>

<file path=ppt/media/image-1-2.png>
</file>

<file path=ppt/media/image-2-1.png>
</file>

<file path=ppt/media/image-3-1.png>
</file>

<file path=ppt/media/image-3-2.png>
</file>

<file path=ppt/media/image-3-3.png>
</file>

<file path=ppt/media/image-3-4.png>
</file>

<file path=ppt/media/image-4-1.png>
</file>

<file path=ppt/media/image-4-2.png>
</file>

<file path=ppt/media/image-4-3.png>
</file>

<file path=ppt/media/image-4-4.png>
</file>

<file path=ppt/media/image-4-5.png>
</file>

<file path=ppt/media/image-5-1.png>
</file>

<file path=ppt/media/image-6-1.png>
</file>

<file path=ppt/media/image-7-1.png>
</file>

<file path=ppt/media/image-8-1.png>
</file>

<file path=ppt/media/image-8-2.png>
</file>

<file path=ppt/media/image-8-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4.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slideLayout" Target="../slideLayouts/slideLayout5.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9.xml"/><Relationship Id="rId5"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330762"/>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Recording Video with OpenCV: A Practical Guide</a:t>
            </a:r>
            <a:endParaRPr lang="en-US" sz="4450" dirty="0"/>
          </a:p>
        </p:txBody>
      </p:sp>
      <p:sp>
        <p:nvSpPr>
          <p:cNvPr id="4" name="Text 1"/>
          <p:cNvSpPr/>
          <p:nvPr/>
        </p:nvSpPr>
        <p:spPr>
          <a:xfrm>
            <a:off x="6280190" y="3088481"/>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Welcome to our comprehensive guide on video recording with OpenCV! In this presentation, we'll explore how to capture video from your camera and save it to your computer. This is a fundamental skill for anyone working with computer vision applications.</a:t>
            </a:r>
            <a:endParaRPr lang="en-US" sz="1750" dirty="0"/>
          </a:p>
        </p:txBody>
      </p:sp>
      <p:sp>
        <p:nvSpPr>
          <p:cNvPr id="5" name="Text 2"/>
          <p:cNvSpPr/>
          <p:nvPr/>
        </p:nvSpPr>
        <p:spPr>
          <a:xfrm>
            <a:off x="6280190" y="4795242"/>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Building on our previous sessions about reading images and accessing camera feeds, we'll now learn the complete workflow for video recording - from setting up your camera to saving the final output. Let's dive into the practical aspects of video capture using Python and OpenCV.</a:t>
            </a:r>
            <a:endParaRPr lang="en-US" sz="1750" dirty="0"/>
          </a:p>
        </p:txBody>
      </p:sp>
      <p:sp>
        <p:nvSpPr>
          <p:cNvPr id="6" name="Shape 3"/>
          <p:cNvSpPr/>
          <p:nvPr/>
        </p:nvSpPr>
        <p:spPr>
          <a:xfrm>
            <a:off x="6280190" y="6518910"/>
            <a:ext cx="362903" cy="362903"/>
          </a:xfrm>
          <a:prstGeom prst="roundRect">
            <a:avLst>
              <a:gd name="adj" fmla="val 25194296"/>
            </a:avLst>
          </a:prstGeom>
          <a:noFill/>
          <a:ln w="7620">
            <a:solidFill>
              <a:srgbClr val="FFFFFF"/>
            </a:solidFill>
            <a:prstDash val="solid"/>
          </a:ln>
        </p:spPr>
      </p:sp>
      <p:pic>
        <p:nvPicPr>
          <p:cNvPr id="7" name="Image 1" descr="preencoded.png">    </p:cNvPr>
          <p:cNvPicPr>
            <a:picLocks noChangeAspect="1"/>
          </p:cNvPicPr>
          <p:nvPr/>
        </p:nvPicPr>
        <p:blipFill>
          <a:blip r:embed="rId2"/>
          <a:stretch>
            <a:fillRect/>
          </a:stretch>
        </p:blipFill>
        <p:spPr>
          <a:xfrm>
            <a:off x="6287810" y="6526530"/>
            <a:ext cx="347663" cy="347663"/>
          </a:xfrm>
          <a:prstGeom prst="rect">
            <a:avLst/>
          </a:prstGeom>
        </p:spPr>
      </p:pic>
      <p:sp>
        <p:nvSpPr>
          <p:cNvPr id="8" name="Text 4"/>
          <p:cNvSpPr/>
          <p:nvPr/>
        </p:nvSpPr>
        <p:spPr>
          <a:xfrm>
            <a:off x="6756440" y="6502003"/>
            <a:ext cx="2300764" cy="396835"/>
          </a:xfrm>
          <a:prstGeom prst="rect">
            <a:avLst/>
          </a:prstGeom>
          <a:noFill/>
          <a:ln/>
        </p:spPr>
        <p:txBody>
          <a:bodyPr wrap="none" lIns="0" tIns="0" rIns="0" bIns="0" rtlCol="0" anchor="t"/>
          <a:lstStyle/>
          <a:p>
            <a:pPr algn="l" indent="0" marL="0">
              <a:lnSpc>
                <a:spcPts val="3100"/>
              </a:lnSpc>
              <a:buNone/>
            </a:pPr>
            <a:r>
              <a:rPr lang="en-US" sz="2200" b="1" dirty="0">
                <a:solidFill>
                  <a:srgbClr val="504C49"/>
                </a:solidFill>
                <a:latin typeface="Source Serif Pro Bold" pitchFamily="34" charset="0"/>
                <a:ea typeface="Source Serif Pro Bold" pitchFamily="34" charset="-122"/>
                <a:cs typeface="Source Serif Pro Bold" pitchFamily="34" charset="-120"/>
              </a:rPr>
              <a:t>by EMRE Akpınar</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67914" y="624840"/>
            <a:ext cx="7029331" cy="608528"/>
          </a:xfrm>
          <a:prstGeom prst="rect">
            <a:avLst/>
          </a:prstGeom>
          <a:noFill/>
          <a:ln/>
        </p:spPr>
        <p:txBody>
          <a:bodyPr wrap="none" lIns="0" tIns="0" rIns="0" bIns="0" rtlCol="0" anchor="t"/>
          <a:lstStyle/>
          <a:p>
            <a:pPr indent="0" marL="0">
              <a:lnSpc>
                <a:spcPts val="4750"/>
              </a:lnSpc>
              <a:buNone/>
            </a:pPr>
            <a:r>
              <a:rPr lang="en-US" sz="3800" dirty="0">
                <a:solidFill>
                  <a:srgbClr val="201B18"/>
                </a:solidFill>
                <a:latin typeface="Platypi Medium" pitchFamily="34" charset="0"/>
                <a:ea typeface="Platypi Medium" pitchFamily="34" charset="-122"/>
                <a:cs typeface="Platypi Medium" pitchFamily="34" charset="-120"/>
              </a:rPr>
              <a:t>Setting Up Your Environment</a:t>
            </a:r>
            <a:endParaRPr lang="en-US" sz="3800" dirty="0"/>
          </a:p>
        </p:txBody>
      </p:sp>
      <p:sp>
        <p:nvSpPr>
          <p:cNvPr id="4" name="Shape 1"/>
          <p:cNvSpPr/>
          <p:nvPr/>
        </p:nvSpPr>
        <p:spPr>
          <a:xfrm>
            <a:off x="6167914" y="1525429"/>
            <a:ext cx="3793212" cy="3098125"/>
          </a:xfrm>
          <a:prstGeom prst="roundRect">
            <a:avLst>
              <a:gd name="adj" fmla="val 943"/>
            </a:avLst>
          </a:prstGeom>
          <a:solidFill>
            <a:srgbClr val="F9F7F7"/>
          </a:solidFill>
          <a:ln/>
        </p:spPr>
      </p:sp>
      <p:sp>
        <p:nvSpPr>
          <p:cNvPr id="5" name="Text 2"/>
          <p:cNvSpPr/>
          <p:nvPr/>
        </p:nvSpPr>
        <p:spPr>
          <a:xfrm>
            <a:off x="6362581" y="1720096"/>
            <a:ext cx="2434114" cy="304205"/>
          </a:xfrm>
          <a:prstGeom prst="rect">
            <a:avLst/>
          </a:prstGeom>
          <a:noFill/>
          <a:ln/>
        </p:spPr>
        <p:txBody>
          <a:bodyPr wrap="none" lIns="0" tIns="0" rIns="0" bIns="0" rtlCol="0" anchor="t"/>
          <a:lstStyle/>
          <a:p>
            <a:pPr indent="0" marL="0">
              <a:lnSpc>
                <a:spcPts val="2350"/>
              </a:lnSpc>
              <a:buNone/>
            </a:pPr>
            <a:r>
              <a:rPr lang="en-US" sz="1900" dirty="0">
                <a:solidFill>
                  <a:srgbClr val="504C49"/>
                </a:solidFill>
                <a:latin typeface="Platypi Medium" pitchFamily="34" charset="0"/>
                <a:ea typeface="Platypi Medium" pitchFamily="34" charset="-122"/>
                <a:cs typeface="Platypi Medium" pitchFamily="34" charset="-120"/>
              </a:rPr>
              <a:t>Create a New File</a:t>
            </a:r>
            <a:endParaRPr lang="en-US" sz="1900" dirty="0"/>
          </a:p>
        </p:txBody>
      </p:sp>
      <p:sp>
        <p:nvSpPr>
          <p:cNvPr id="6" name="Text 3"/>
          <p:cNvSpPr/>
          <p:nvPr/>
        </p:nvSpPr>
        <p:spPr>
          <a:xfrm>
            <a:off x="6362581" y="2141101"/>
            <a:ext cx="3403878" cy="1246346"/>
          </a:xfrm>
          <a:prstGeom prst="rect">
            <a:avLst/>
          </a:prstGeom>
          <a:noFill/>
          <a:ln/>
        </p:spPr>
        <p:txBody>
          <a:bodyPr wrap="square" lIns="0" tIns="0" rIns="0" bIns="0" rtlCol="0" anchor="t"/>
          <a:lstStyle/>
          <a:p>
            <a:pPr indent="0" marL="0">
              <a:lnSpc>
                <a:spcPts val="2450"/>
              </a:lnSpc>
              <a:buNone/>
            </a:pPr>
            <a:r>
              <a:rPr lang="en-US" sz="1500" dirty="0">
                <a:solidFill>
                  <a:srgbClr val="504C49"/>
                </a:solidFill>
                <a:latin typeface="Source Serif Pro" pitchFamily="34" charset="0"/>
                <a:ea typeface="Source Serif Pro" pitchFamily="34" charset="-122"/>
                <a:cs typeface="Source Serif Pro" pitchFamily="34" charset="-120"/>
              </a:rPr>
              <a:t>Start by creating a new Python file in your preferred editor. Name it "video_recording.py" for organization purposes.</a:t>
            </a:r>
            <a:endParaRPr lang="en-US" sz="1500" dirty="0"/>
          </a:p>
        </p:txBody>
      </p:sp>
      <p:sp>
        <p:nvSpPr>
          <p:cNvPr id="7" name="Shape 4"/>
          <p:cNvSpPr/>
          <p:nvPr/>
        </p:nvSpPr>
        <p:spPr>
          <a:xfrm>
            <a:off x="10155793" y="1525429"/>
            <a:ext cx="3793212" cy="3098125"/>
          </a:xfrm>
          <a:prstGeom prst="roundRect">
            <a:avLst>
              <a:gd name="adj" fmla="val 943"/>
            </a:avLst>
          </a:prstGeom>
          <a:solidFill>
            <a:srgbClr val="F9F7F7"/>
          </a:solidFill>
          <a:ln/>
        </p:spPr>
      </p:sp>
      <p:sp>
        <p:nvSpPr>
          <p:cNvPr id="8" name="Text 5"/>
          <p:cNvSpPr/>
          <p:nvPr/>
        </p:nvSpPr>
        <p:spPr>
          <a:xfrm>
            <a:off x="10350460" y="1720096"/>
            <a:ext cx="2434114" cy="304205"/>
          </a:xfrm>
          <a:prstGeom prst="rect">
            <a:avLst/>
          </a:prstGeom>
          <a:noFill/>
          <a:ln/>
        </p:spPr>
        <p:txBody>
          <a:bodyPr wrap="none" lIns="0" tIns="0" rIns="0" bIns="0" rtlCol="0" anchor="t"/>
          <a:lstStyle/>
          <a:p>
            <a:pPr indent="0" marL="0">
              <a:lnSpc>
                <a:spcPts val="2350"/>
              </a:lnSpc>
              <a:buNone/>
            </a:pPr>
            <a:r>
              <a:rPr lang="en-US" sz="1900" dirty="0">
                <a:solidFill>
                  <a:srgbClr val="504C49"/>
                </a:solidFill>
                <a:latin typeface="Platypi Medium" pitchFamily="34" charset="0"/>
                <a:ea typeface="Platypi Medium" pitchFamily="34" charset="-122"/>
                <a:cs typeface="Platypi Medium" pitchFamily="34" charset="-120"/>
              </a:rPr>
              <a:t>Import OpenCV</a:t>
            </a:r>
            <a:endParaRPr lang="en-US" sz="1900" dirty="0"/>
          </a:p>
        </p:txBody>
      </p:sp>
      <p:sp>
        <p:nvSpPr>
          <p:cNvPr id="9" name="Text 6"/>
          <p:cNvSpPr/>
          <p:nvPr/>
        </p:nvSpPr>
        <p:spPr>
          <a:xfrm>
            <a:off x="10350460" y="2141101"/>
            <a:ext cx="3403878" cy="623173"/>
          </a:xfrm>
          <a:prstGeom prst="rect">
            <a:avLst/>
          </a:prstGeom>
          <a:noFill/>
          <a:ln/>
        </p:spPr>
        <p:txBody>
          <a:bodyPr wrap="square" lIns="0" tIns="0" rIns="0" bIns="0" rtlCol="0" anchor="t"/>
          <a:lstStyle/>
          <a:p>
            <a:pPr indent="0" marL="0">
              <a:lnSpc>
                <a:spcPts val="2450"/>
              </a:lnSpc>
              <a:buNone/>
            </a:pPr>
            <a:r>
              <a:rPr lang="en-US" sz="1500" dirty="0">
                <a:solidFill>
                  <a:srgbClr val="504C49"/>
                </a:solidFill>
                <a:latin typeface="Source Serif Pro" pitchFamily="34" charset="0"/>
                <a:ea typeface="Source Serif Pro" pitchFamily="34" charset="-122"/>
                <a:cs typeface="Source Serif Pro" pitchFamily="34" charset="-120"/>
              </a:rPr>
              <a:t>At the top of your file, import the OpenCV library with:</a:t>
            </a:r>
            <a:endParaRPr lang="en-US" sz="1500" dirty="0"/>
          </a:p>
        </p:txBody>
      </p:sp>
      <p:sp>
        <p:nvSpPr>
          <p:cNvPr id="10" name="Shape 7"/>
          <p:cNvSpPr/>
          <p:nvPr/>
        </p:nvSpPr>
        <p:spPr>
          <a:xfrm>
            <a:off x="10350460" y="2983230"/>
            <a:ext cx="3403878" cy="603528"/>
          </a:xfrm>
          <a:prstGeom prst="roundRect">
            <a:avLst>
              <a:gd name="adj" fmla="val 4840"/>
            </a:avLst>
          </a:prstGeom>
          <a:solidFill>
            <a:srgbClr val="F3E3D8"/>
          </a:solidFill>
          <a:ln/>
        </p:spPr>
      </p:sp>
      <p:sp>
        <p:nvSpPr>
          <p:cNvPr id="11" name="Shape 8"/>
          <p:cNvSpPr/>
          <p:nvPr/>
        </p:nvSpPr>
        <p:spPr>
          <a:xfrm>
            <a:off x="10340816" y="2983230"/>
            <a:ext cx="3423166" cy="603528"/>
          </a:xfrm>
          <a:prstGeom prst="roundRect">
            <a:avLst>
              <a:gd name="adj" fmla="val 4840"/>
            </a:avLst>
          </a:prstGeom>
          <a:solidFill>
            <a:srgbClr val="F3E3D8"/>
          </a:solidFill>
          <a:ln/>
        </p:spPr>
      </p:sp>
      <p:sp>
        <p:nvSpPr>
          <p:cNvPr id="12" name="Text 9"/>
          <p:cNvSpPr/>
          <p:nvPr/>
        </p:nvSpPr>
        <p:spPr>
          <a:xfrm>
            <a:off x="10535483" y="3129201"/>
            <a:ext cx="3033832" cy="311587"/>
          </a:xfrm>
          <a:prstGeom prst="rect">
            <a:avLst/>
          </a:prstGeom>
          <a:noFill/>
          <a:ln/>
        </p:spPr>
        <p:txBody>
          <a:bodyPr wrap="none" lIns="0" tIns="0" rIns="0" bIns="0" rtlCol="0" anchor="t"/>
          <a:lstStyle/>
          <a:p>
            <a:pPr indent="0" marL="0">
              <a:lnSpc>
                <a:spcPts val="2450"/>
              </a:lnSpc>
              <a:buNone/>
            </a:pPr>
            <a:r>
              <a:rPr lang="en-US" sz="1500" dirty="0">
                <a:solidFill>
                  <a:srgbClr val="504C49"/>
                </a:solidFill>
                <a:highlight>
                  <a:srgbClr val="F3E3D8"/>
                </a:highlight>
                <a:latin typeface="Consolas" pitchFamily="34" charset="0"/>
                <a:ea typeface="Consolas" pitchFamily="34" charset="-122"/>
                <a:cs typeface="Consolas" pitchFamily="34" charset="-120"/>
              </a:rPr>
              <a:t>import cv2</a:t>
            </a:r>
            <a:endParaRPr lang="en-US" sz="1500" dirty="0"/>
          </a:p>
        </p:txBody>
      </p:sp>
      <p:sp>
        <p:nvSpPr>
          <p:cNvPr id="13" name="Text 10"/>
          <p:cNvSpPr/>
          <p:nvPr/>
        </p:nvSpPr>
        <p:spPr>
          <a:xfrm>
            <a:off x="10350460" y="3805714"/>
            <a:ext cx="3403878" cy="623173"/>
          </a:xfrm>
          <a:prstGeom prst="rect">
            <a:avLst/>
          </a:prstGeom>
          <a:noFill/>
          <a:ln/>
        </p:spPr>
        <p:txBody>
          <a:bodyPr wrap="square" lIns="0" tIns="0" rIns="0" bIns="0" rtlCol="0" anchor="t"/>
          <a:lstStyle/>
          <a:p>
            <a:pPr indent="0" marL="0">
              <a:lnSpc>
                <a:spcPts val="2450"/>
              </a:lnSpc>
              <a:buNone/>
            </a:pPr>
            <a:r>
              <a:rPr lang="en-US" sz="1500" dirty="0">
                <a:solidFill>
                  <a:srgbClr val="504C49"/>
                </a:solidFill>
                <a:latin typeface="Source Serif Pro" pitchFamily="34" charset="0"/>
                <a:ea typeface="Source Serif Pro" pitchFamily="34" charset="-122"/>
                <a:cs typeface="Source Serif Pro" pitchFamily="34" charset="-120"/>
              </a:rPr>
              <a:t> This gives you access to all the video processing functions we'll need.</a:t>
            </a:r>
            <a:endParaRPr lang="en-US" sz="1500" dirty="0"/>
          </a:p>
        </p:txBody>
      </p:sp>
      <p:sp>
        <p:nvSpPr>
          <p:cNvPr id="14" name="Shape 11"/>
          <p:cNvSpPr/>
          <p:nvPr/>
        </p:nvSpPr>
        <p:spPr>
          <a:xfrm>
            <a:off x="6167914" y="4818221"/>
            <a:ext cx="7780973" cy="2786539"/>
          </a:xfrm>
          <a:prstGeom prst="roundRect">
            <a:avLst>
              <a:gd name="adj" fmla="val 1048"/>
            </a:avLst>
          </a:prstGeom>
          <a:solidFill>
            <a:srgbClr val="F9F7F7"/>
          </a:solidFill>
          <a:ln/>
        </p:spPr>
      </p:sp>
      <p:sp>
        <p:nvSpPr>
          <p:cNvPr id="15" name="Text 12"/>
          <p:cNvSpPr/>
          <p:nvPr/>
        </p:nvSpPr>
        <p:spPr>
          <a:xfrm>
            <a:off x="6362581" y="5012888"/>
            <a:ext cx="3040142" cy="304205"/>
          </a:xfrm>
          <a:prstGeom prst="rect">
            <a:avLst/>
          </a:prstGeom>
          <a:noFill/>
          <a:ln/>
        </p:spPr>
        <p:txBody>
          <a:bodyPr wrap="none" lIns="0" tIns="0" rIns="0" bIns="0" rtlCol="0" anchor="t"/>
          <a:lstStyle/>
          <a:p>
            <a:pPr indent="0" marL="0">
              <a:lnSpc>
                <a:spcPts val="2350"/>
              </a:lnSpc>
              <a:buNone/>
            </a:pPr>
            <a:r>
              <a:rPr lang="en-US" sz="1900" dirty="0">
                <a:solidFill>
                  <a:srgbClr val="504C49"/>
                </a:solidFill>
                <a:latin typeface="Platypi Medium" pitchFamily="34" charset="0"/>
                <a:ea typeface="Platypi Medium" pitchFamily="34" charset="-122"/>
                <a:cs typeface="Platypi Medium" pitchFamily="34" charset="-120"/>
              </a:rPr>
              <a:t>Initialize Camera Capture</a:t>
            </a:r>
            <a:endParaRPr lang="en-US" sz="1900" dirty="0"/>
          </a:p>
        </p:txBody>
      </p:sp>
      <p:sp>
        <p:nvSpPr>
          <p:cNvPr id="16" name="Text 13"/>
          <p:cNvSpPr/>
          <p:nvPr/>
        </p:nvSpPr>
        <p:spPr>
          <a:xfrm>
            <a:off x="6362581" y="5433893"/>
            <a:ext cx="7391638" cy="311587"/>
          </a:xfrm>
          <a:prstGeom prst="rect">
            <a:avLst/>
          </a:prstGeom>
          <a:noFill/>
          <a:ln/>
        </p:spPr>
        <p:txBody>
          <a:bodyPr wrap="none" lIns="0" tIns="0" rIns="0" bIns="0" rtlCol="0" anchor="t"/>
          <a:lstStyle/>
          <a:p>
            <a:pPr indent="0" marL="0">
              <a:lnSpc>
                <a:spcPts val="2450"/>
              </a:lnSpc>
              <a:buNone/>
            </a:pPr>
            <a:r>
              <a:rPr lang="en-US" sz="1500" dirty="0">
                <a:solidFill>
                  <a:srgbClr val="504C49"/>
                </a:solidFill>
                <a:latin typeface="Source Serif Pro" pitchFamily="34" charset="0"/>
                <a:ea typeface="Source Serif Pro" pitchFamily="34" charset="-122"/>
                <a:cs typeface="Source Serif Pro" pitchFamily="34" charset="-120"/>
              </a:rPr>
              <a:t>Set up access to your webcam with:</a:t>
            </a:r>
            <a:endParaRPr lang="en-US" sz="1500" dirty="0"/>
          </a:p>
        </p:txBody>
      </p:sp>
      <p:sp>
        <p:nvSpPr>
          <p:cNvPr id="17" name="Shape 14"/>
          <p:cNvSpPr/>
          <p:nvPr/>
        </p:nvSpPr>
        <p:spPr>
          <a:xfrm>
            <a:off x="6362581" y="5964436"/>
            <a:ext cx="7391638" cy="603528"/>
          </a:xfrm>
          <a:prstGeom prst="roundRect">
            <a:avLst>
              <a:gd name="adj" fmla="val 4840"/>
            </a:avLst>
          </a:prstGeom>
          <a:solidFill>
            <a:srgbClr val="F3E3D8"/>
          </a:solidFill>
          <a:ln/>
        </p:spPr>
      </p:sp>
      <p:sp>
        <p:nvSpPr>
          <p:cNvPr id="18" name="Shape 15"/>
          <p:cNvSpPr/>
          <p:nvPr/>
        </p:nvSpPr>
        <p:spPr>
          <a:xfrm>
            <a:off x="6352937" y="5964436"/>
            <a:ext cx="7410926" cy="603528"/>
          </a:xfrm>
          <a:prstGeom prst="roundRect">
            <a:avLst>
              <a:gd name="adj" fmla="val 4840"/>
            </a:avLst>
          </a:prstGeom>
          <a:solidFill>
            <a:srgbClr val="F3E3D8"/>
          </a:solidFill>
          <a:ln/>
        </p:spPr>
      </p:sp>
      <p:sp>
        <p:nvSpPr>
          <p:cNvPr id="19" name="Text 16"/>
          <p:cNvSpPr/>
          <p:nvPr/>
        </p:nvSpPr>
        <p:spPr>
          <a:xfrm>
            <a:off x="6547604" y="6110407"/>
            <a:ext cx="7021592" cy="311587"/>
          </a:xfrm>
          <a:prstGeom prst="rect">
            <a:avLst/>
          </a:prstGeom>
          <a:noFill/>
          <a:ln/>
        </p:spPr>
        <p:txBody>
          <a:bodyPr wrap="none" lIns="0" tIns="0" rIns="0" bIns="0" rtlCol="0" anchor="t"/>
          <a:lstStyle/>
          <a:p>
            <a:pPr indent="0" marL="0">
              <a:lnSpc>
                <a:spcPts val="2450"/>
              </a:lnSpc>
              <a:buNone/>
            </a:pPr>
            <a:r>
              <a:rPr lang="en-US" sz="1500" dirty="0">
                <a:solidFill>
                  <a:srgbClr val="504C49"/>
                </a:solidFill>
                <a:highlight>
                  <a:srgbClr val="F3E3D8"/>
                </a:highlight>
                <a:latin typeface="Consolas" pitchFamily="34" charset="0"/>
                <a:ea typeface="Consolas" pitchFamily="34" charset="-122"/>
                <a:cs typeface="Consolas" pitchFamily="34" charset="-120"/>
              </a:rPr>
              <a:t>cap = cv2.VideoCapture(0)</a:t>
            </a:r>
            <a:endParaRPr lang="en-US" sz="1500" dirty="0"/>
          </a:p>
        </p:txBody>
      </p:sp>
      <p:sp>
        <p:nvSpPr>
          <p:cNvPr id="20" name="Text 17"/>
          <p:cNvSpPr/>
          <p:nvPr/>
        </p:nvSpPr>
        <p:spPr>
          <a:xfrm>
            <a:off x="6362581" y="6786920"/>
            <a:ext cx="7391638" cy="623173"/>
          </a:xfrm>
          <a:prstGeom prst="rect">
            <a:avLst/>
          </a:prstGeom>
          <a:noFill/>
          <a:ln/>
        </p:spPr>
        <p:txBody>
          <a:bodyPr wrap="square" lIns="0" tIns="0" rIns="0" bIns="0" rtlCol="0" anchor="t"/>
          <a:lstStyle/>
          <a:p>
            <a:pPr indent="0" marL="0">
              <a:lnSpc>
                <a:spcPts val="2450"/>
              </a:lnSpc>
              <a:buNone/>
            </a:pPr>
            <a:r>
              <a:rPr lang="en-US" sz="1500" dirty="0">
                <a:solidFill>
                  <a:srgbClr val="504C49"/>
                </a:solidFill>
                <a:latin typeface="Source Serif Pro" pitchFamily="34" charset="0"/>
                <a:ea typeface="Source Serif Pro" pitchFamily="34" charset="-122"/>
                <a:cs typeface="Source Serif Pro" pitchFamily="34" charset="-120"/>
              </a:rPr>
              <a:t> The parameter 0 typically refers to your built-in webcam. Use 1, 2, etc. for additional connected cameras.</a:t>
            </a:r>
            <a:endParaRPr lang="en-US" sz="15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162294"/>
          </a:xfrm>
          <a:prstGeom prst="rect">
            <a:avLst/>
          </a:prstGeom>
        </p:spPr>
      </p:pic>
      <p:sp>
        <p:nvSpPr>
          <p:cNvPr id="3" name="Text 0"/>
          <p:cNvSpPr/>
          <p:nvPr/>
        </p:nvSpPr>
        <p:spPr>
          <a:xfrm>
            <a:off x="605433" y="2756178"/>
            <a:ext cx="6404848" cy="540544"/>
          </a:xfrm>
          <a:prstGeom prst="rect">
            <a:avLst/>
          </a:prstGeom>
          <a:noFill/>
          <a:ln/>
        </p:spPr>
        <p:txBody>
          <a:bodyPr wrap="none" lIns="0" tIns="0" rIns="0" bIns="0" rtlCol="0" anchor="t"/>
          <a:lstStyle/>
          <a:p>
            <a:pPr indent="0" marL="0">
              <a:lnSpc>
                <a:spcPts val="4250"/>
              </a:lnSpc>
              <a:buNone/>
            </a:pPr>
            <a:r>
              <a:rPr lang="en-US" sz="3400" dirty="0">
                <a:solidFill>
                  <a:srgbClr val="201B18"/>
                </a:solidFill>
                <a:latin typeface="Platypi Medium" pitchFamily="34" charset="0"/>
                <a:ea typeface="Platypi Medium" pitchFamily="34" charset="-122"/>
                <a:cs typeface="Platypi Medium" pitchFamily="34" charset="-120"/>
              </a:rPr>
              <a:t>Configuring Video Parameters</a:t>
            </a:r>
            <a:endParaRPr lang="en-US" sz="3400" dirty="0"/>
          </a:p>
        </p:txBody>
      </p:sp>
      <p:pic>
        <p:nvPicPr>
          <p:cNvPr id="4" name="Image 1" descr="preencoded.png">    </p:cNvPr>
          <p:cNvPicPr>
            <a:picLocks noChangeAspect="1"/>
          </p:cNvPicPr>
          <p:nvPr/>
        </p:nvPicPr>
        <p:blipFill>
          <a:blip r:embed="rId2"/>
          <a:stretch>
            <a:fillRect/>
          </a:stretch>
        </p:blipFill>
        <p:spPr>
          <a:xfrm>
            <a:off x="605433" y="3556159"/>
            <a:ext cx="864870" cy="2003703"/>
          </a:xfrm>
          <a:prstGeom prst="rect">
            <a:avLst/>
          </a:prstGeom>
        </p:spPr>
      </p:pic>
      <p:sp>
        <p:nvSpPr>
          <p:cNvPr id="5" name="Text 1"/>
          <p:cNvSpPr/>
          <p:nvPr/>
        </p:nvSpPr>
        <p:spPr>
          <a:xfrm>
            <a:off x="1729740" y="3729038"/>
            <a:ext cx="3106698" cy="270272"/>
          </a:xfrm>
          <a:prstGeom prst="rect">
            <a:avLst/>
          </a:prstGeom>
          <a:noFill/>
          <a:ln/>
        </p:spPr>
        <p:txBody>
          <a:bodyPr wrap="none" lIns="0" tIns="0" rIns="0" bIns="0" rtlCol="0" anchor="t"/>
          <a:lstStyle/>
          <a:p>
            <a:pPr algn="l" indent="0" marL="0">
              <a:lnSpc>
                <a:spcPts val="2100"/>
              </a:lnSpc>
              <a:buNone/>
            </a:pPr>
            <a:r>
              <a:rPr lang="en-US" sz="1700" dirty="0">
                <a:solidFill>
                  <a:srgbClr val="504C49"/>
                </a:solidFill>
                <a:latin typeface="Platypi Medium" pitchFamily="34" charset="0"/>
                <a:ea typeface="Platypi Medium" pitchFamily="34" charset="-122"/>
                <a:cs typeface="Platypi Medium" pitchFamily="34" charset="-120"/>
              </a:rPr>
              <a:t>Determine Video Dimensions</a:t>
            </a:r>
            <a:endParaRPr lang="en-US" sz="1700" dirty="0"/>
          </a:p>
        </p:txBody>
      </p:sp>
      <p:sp>
        <p:nvSpPr>
          <p:cNvPr id="6" name="Text 2"/>
          <p:cNvSpPr/>
          <p:nvPr/>
        </p:nvSpPr>
        <p:spPr>
          <a:xfrm>
            <a:off x="1729740" y="4103013"/>
            <a:ext cx="12295227" cy="276701"/>
          </a:xfrm>
          <a:prstGeom prst="rect">
            <a:avLst/>
          </a:prstGeom>
          <a:noFill/>
          <a:ln/>
        </p:spPr>
        <p:txBody>
          <a:bodyPr wrap="none" lIns="0" tIns="0" rIns="0" bIns="0" rtlCol="0" anchor="t"/>
          <a:lstStyle/>
          <a:p>
            <a:pPr algn="l" indent="0" marL="0">
              <a:lnSpc>
                <a:spcPts val="2150"/>
              </a:lnSpc>
              <a:buNone/>
            </a:pPr>
            <a:r>
              <a:rPr lang="en-US" sz="1350" dirty="0">
                <a:solidFill>
                  <a:srgbClr val="504C49"/>
                </a:solidFill>
                <a:latin typeface="Source Serif Pro" pitchFamily="34" charset="0"/>
                <a:ea typeface="Source Serif Pro" pitchFamily="34" charset="-122"/>
                <a:cs typeface="Source Serif Pro" pitchFamily="34" charset="-120"/>
              </a:rPr>
              <a:t>You can either set dimensions manually or extract them from the camera feed. To get dimensions dynamically, use OpenCV's property accessors:</a:t>
            </a:r>
            <a:endParaRPr lang="en-US" sz="1350" dirty="0"/>
          </a:p>
        </p:txBody>
      </p:sp>
      <p:sp>
        <p:nvSpPr>
          <p:cNvPr id="7" name="Shape 3"/>
          <p:cNvSpPr/>
          <p:nvPr/>
        </p:nvSpPr>
        <p:spPr>
          <a:xfrm>
            <a:off x="1729740" y="4574262"/>
            <a:ext cx="12295227" cy="812721"/>
          </a:xfrm>
          <a:prstGeom prst="roundRect">
            <a:avLst>
              <a:gd name="adj" fmla="val 3193"/>
            </a:avLst>
          </a:prstGeom>
          <a:solidFill>
            <a:srgbClr val="F3E3D8"/>
          </a:solidFill>
          <a:ln/>
        </p:spPr>
      </p:sp>
      <p:sp>
        <p:nvSpPr>
          <p:cNvPr id="8" name="Shape 4"/>
          <p:cNvSpPr/>
          <p:nvPr/>
        </p:nvSpPr>
        <p:spPr>
          <a:xfrm>
            <a:off x="1721167" y="4574262"/>
            <a:ext cx="12312372" cy="812721"/>
          </a:xfrm>
          <a:prstGeom prst="roundRect">
            <a:avLst>
              <a:gd name="adj" fmla="val 3193"/>
            </a:avLst>
          </a:prstGeom>
          <a:solidFill>
            <a:srgbClr val="F3E3D8"/>
          </a:solidFill>
          <a:ln/>
        </p:spPr>
      </p:sp>
      <p:sp>
        <p:nvSpPr>
          <p:cNvPr id="9" name="Text 5"/>
          <p:cNvSpPr/>
          <p:nvPr/>
        </p:nvSpPr>
        <p:spPr>
          <a:xfrm>
            <a:off x="1894046" y="4703921"/>
            <a:ext cx="11966615" cy="553403"/>
          </a:xfrm>
          <a:prstGeom prst="rect">
            <a:avLst/>
          </a:prstGeom>
          <a:noFill/>
          <a:ln/>
        </p:spPr>
        <p:txBody>
          <a:bodyPr wrap="square" lIns="0" tIns="0" rIns="0" bIns="0" rtlCol="0" anchor="t"/>
          <a:lstStyle/>
          <a:p>
            <a:pPr algn="l" indent="0" marL="0">
              <a:lnSpc>
                <a:spcPts val="2150"/>
              </a:lnSpc>
              <a:buNone/>
            </a:pPr>
            <a:r>
              <a:rPr lang="en-US" sz="1350" dirty="0">
                <a:solidFill>
                  <a:srgbClr val="504C49"/>
                </a:solidFill>
                <a:highlight>
                  <a:srgbClr val="F3E3D8"/>
                </a:highlight>
                <a:latin typeface="Consolas" pitchFamily="34" charset="0"/>
                <a:ea typeface="Consolas" pitchFamily="34" charset="-122"/>
                <a:cs typeface="Consolas" pitchFamily="34" charset="-120"/>
              </a:rPr>
              <a:t>width = int(cap.get(3))  # Width property</a:t>
            </a:r>
            <a:endParaRPr lang="en-US" sz="1350" dirty="0"/>
          </a:p>
          <a:p>
            <a:pPr algn="l" indent="0" marL="0">
              <a:lnSpc>
                <a:spcPts val="2150"/>
              </a:lnSpc>
              <a:buNone/>
            </a:pPr>
            <a:r>
              <a:rPr lang="en-US" sz="1350" dirty="0">
                <a:solidFill>
                  <a:srgbClr val="504C49"/>
                </a:solidFill>
                <a:highlight>
                  <a:srgbClr val="F3E3D8"/>
                </a:highlight>
                <a:latin typeface="Consolas" pitchFamily="34" charset="0"/>
                <a:ea typeface="Consolas" pitchFamily="34" charset="-122"/>
                <a:cs typeface="Consolas" pitchFamily="34" charset="-120"/>
              </a:rPr>
              <a:t>height = int(cap.get(4)) # Height property</a:t>
            </a:r>
            <a:endParaRPr lang="en-US" sz="1350" dirty="0"/>
          </a:p>
        </p:txBody>
      </p:sp>
      <p:pic>
        <p:nvPicPr>
          <p:cNvPr id="10" name="Image 2" descr="preencoded.png">    </p:cNvPr>
          <p:cNvPicPr>
            <a:picLocks noChangeAspect="1"/>
          </p:cNvPicPr>
          <p:nvPr/>
        </p:nvPicPr>
        <p:blipFill>
          <a:blip r:embed="rId3"/>
          <a:stretch>
            <a:fillRect/>
          </a:stretch>
        </p:blipFill>
        <p:spPr>
          <a:xfrm>
            <a:off x="605433" y="5559862"/>
            <a:ext cx="864870" cy="1037868"/>
          </a:xfrm>
          <a:prstGeom prst="rect">
            <a:avLst/>
          </a:prstGeom>
        </p:spPr>
      </p:pic>
      <p:sp>
        <p:nvSpPr>
          <p:cNvPr id="11" name="Text 6"/>
          <p:cNvSpPr/>
          <p:nvPr/>
        </p:nvSpPr>
        <p:spPr>
          <a:xfrm>
            <a:off x="1729740" y="5732740"/>
            <a:ext cx="3433882" cy="270272"/>
          </a:xfrm>
          <a:prstGeom prst="rect">
            <a:avLst/>
          </a:prstGeom>
          <a:noFill/>
          <a:ln/>
        </p:spPr>
        <p:txBody>
          <a:bodyPr wrap="none" lIns="0" tIns="0" rIns="0" bIns="0" rtlCol="0" anchor="t"/>
          <a:lstStyle/>
          <a:p>
            <a:pPr algn="l" indent="0" marL="0">
              <a:lnSpc>
                <a:spcPts val="2100"/>
              </a:lnSpc>
              <a:buNone/>
            </a:pPr>
            <a:r>
              <a:rPr lang="en-US" sz="1700" dirty="0">
                <a:solidFill>
                  <a:srgbClr val="504C49"/>
                </a:solidFill>
                <a:latin typeface="Platypi Medium" pitchFamily="34" charset="0"/>
                <a:ea typeface="Platypi Medium" pitchFamily="34" charset="-122"/>
                <a:cs typeface="Platypi Medium" pitchFamily="34" charset="-120"/>
              </a:rPr>
              <a:t>Choose Video Format and Codec</a:t>
            </a:r>
            <a:endParaRPr lang="en-US" sz="1700" dirty="0"/>
          </a:p>
        </p:txBody>
      </p:sp>
      <p:sp>
        <p:nvSpPr>
          <p:cNvPr id="12" name="Text 7"/>
          <p:cNvSpPr/>
          <p:nvPr/>
        </p:nvSpPr>
        <p:spPr>
          <a:xfrm>
            <a:off x="1729740" y="6106716"/>
            <a:ext cx="12295227" cy="276701"/>
          </a:xfrm>
          <a:prstGeom prst="rect">
            <a:avLst/>
          </a:prstGeom>
          <a:noFill/>
          <a:ln/>
        </p:spPr>
        <p:txBody>
          <a:bodyPr wrap="none" lIns="0" tIns="0" rIns="0" bIns="0" rtlCol="0" anchor="t"/>
          <a:lstStyle/>
          <a:p>
            <a:pPr algn="l" indent="0" marL="0">
              <a:lnSpc>
                <a:spcPts val="2150"/>
              </a:lnSpc>
              <a:buNone/>
            </a:pPr>
            <a:r>
              <a:rPr lang="en-US" sz="1350" dirty="0">
                <a:solidFill>
                  <a:srgbClr val="504C49"/>
                </a:solidFill>
                <a:latin typeface="Source Serif Pro" pitchFamily="34" charset="0"/>
                <a:ea typeface="Source Serif Pro" pitchFamily="34" charset="-122"/>
                <a:cs typeface="Source Serif Pro" pitchFamily="34" charset="-120"/>
              </a:rPr>
              <a:t>Select an appropriate video format (like .avi or .mp4) and a codec for compression. The XVID codec works well for most purposes and is widely compatible.</a:t>
            </a:r>
            <a:endParaRPr lang="en-US" sz="1350" dirty="0"/>
          </a:p>
        </p:txBody>
      </p:sp>
      <p:pic>
        <p:nvPicPr>
          <p:cNvPr id="13" name="Image 3" descr="preencoded.png">    </p:cNvPr>
          <p:cNvPicPr>
            <a:picLocks noChangeAspect="1"/>
          </p:cNvPicPr>
          <p:nvPr/>
        </p:nvPicPr>
        <p:blipFill>
          <a:blip r:embed="rId4"/>
          <a:stretch>
            <a:fillRect/>
          </a:stretch>
        </p:blipFill>
        <p:spPr>
          <a:xfrm>
            <a:off x="605433" y="6597729"/>
            <a:ext cx="864870" cy="1037868"/>
          </a:xfrm>
          <a:prstGeom prst="rect">
            <a:avLst/>
          </a:prstGeom>
        </p:spPr>
      </p:pic>
      <p:sp>
        <p:nvSpPr>
          <p:cNvPr id="14" name="Text 8"/>
          <p:cNvSpPr/>
          <p:nvPr/>
        </p:nvSpPr>
        <p:spPr>
          <a:xfrm>
            <a:off x="1729740" y="6770608"/>
            <a:ext cx="2162294" cy="270272"/>
          </a:xfrm>
          <a:prstGeom prst="rect">
            <a:avLst/>
          </a:prstGeom>
          <a:noFill/>
          <a:ln/>
        </p:spPr>
        <p:txBody>
          <a:bodyPr wrap="none" lIns="0" tIns="0" rIns="0" bIns="0" rtlCol="0" anchor="t"/>
          <a:lstStyle/>
          <a:p>
            <a:pPr algn="l" indent="0" marL="0">
              <a:lnSpc>
                <a:spcPts val="2100"/>
              </a:lnSpc>
              <a:buNone/>
            </a:pPr>
            <a:r>
              <a:rPr lang="en-US" sz="1700" dirty="0">
                <a:solidFill>
                  <a:srgbClr val="504C49"/>
                </a:solidFill>
                <a:latin typeface="Platypi Medium" pitchFamily="34" charset="0"/>
                <a:ea typeface="Platypi Medium" pitchFamily="34" charset="-122"/>
                <a:cs typeface="Platypi Medium" pitchFamily="34" charset="-120"/>
              </a:rPr>
              <a:t>Set Frame Rate</a:t>
            </a:r>
            <a:endParaRPr lang="en-US" sz="1700" dirty="0"/>
          </a:p>
        </p:txBody>
      </p:sp>
      <p:sp>
        <p:nvSpPr>
          <p:cNvPr id="15" name="Text 9"/>
          <p:cNvSpPr/>
          <p:nvPr/>
        </p:nvSpPr>
        <p:spPr>
          <a:xfrm>
            <a:off x="1729740" y="7144583"/>
            <a:ext cx="12295227" cy="276701"/>
          </a:xfrm>
          <a:prstGeom prst="rect">
            <a:avLst/>
          </a:prstGeom>
          <a:noFill/>
          <a:ln/>
        </p:spPr>
        <p:txBody>
          <a:bodyPr wrap="none" lIns="0" tIns="0" rIns="0" bIns="0" rtlCol="0" anchor="t"/>
          <a:lstStyle/>
          <a:p>
            <a:pPr algn="l" indent="0" marL="0">
              <a:lnSpc>
                <a:spcPts val="2150"/>
              </a:lnSpc>
              <a:buNone/>
            </a:pPr>
            <a:r>
              <a:rPr lang="en-US" sz="1350" dirty="0">
                <a:solidFill>
                  <a:srgbClr val="504C49"/>
                </a:solidFill>
                <a:latin typeface="Source Serif Pro" pitchFamily="34" charset="0"/>
                <a:ea typeface="Source Serif Pro" pitchFamily="34" charset="-122"/>
                <a:cs typeface="Source Serif Pro" pitchFamily="34" charset="-120"/>
              </a:rPr>
              <a:t>Choose a frame rate that balances quality and file size. Typical values are 24-30 frames per second for smooth playback.</a:t>
            </a:r>
            <a:endParaRPr lang="en-US" sz="13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74013" y="529590"/>
            <a:ext cx="7605713" cy="601861"/>
          </a:xfrm>
          <a:prstGeom prst="rect">
            <a:avLst/>
          </a:prstGeom>
          <a:noFill/>
          <a:ln/>
        </p:spPr>
        <p:txBody>
          <a:bodyPr wrap="none" lIns="0" tIns="0" rIns="0" bIns="0" rtlCol="0" anchor="t"/>
          <a:lstStyle/>
          <a:p>
            <a:pPr indent="0" marL="0">
              <a:lnSpc>
                <a:spcPts val="4700"/>
              </a:lnSpc>
              <a:buNone/>
            </a:pPr>
            <a:r>
              <a:rPr lang="en-US" sz="3750" dirty="0">
                <a:solidFill>
                  <a:srgbClr val="201B18"/>
                </a:solidFill>
                <a:latin typeface="Platypi Medium" pitchFamily="34" charset="0"/>
                <a:ea typeface="Platypi Medium" pitchFamily="34" charset="-122"/>
                <a:cs typeface="Platypi Medium" pitchFamily="34" charset="-120"/>
              </a:rPr>
              <a:t>Creating the VideoWriter Object</a:t>
            </a:r>
            <a:endParaRPr lang="en-US" sz="3750" dirty="0"/>
          </a:p>
        </p:txBody>
      </p:sp>
      <p:sp>
        <p:nvSpPr>
          <p:cNvPr id="3" name="Text 1"/>
          <p:cNvSpPr/>
          <p:nvPr/>
        </p:nvSpPr>
        <p:spPr>
          <a:xfrm>
            <a:off x="2645450" y="1914763"/>
            <a:ext cx="2407325" cy="300871"/>
          </a:xfrm>
          <a:prstGeom prst="rect">
            <a:avLst/>
          </a:prstGeom>
          <a:noFill/>
          <a:ln/>
        </p:spPr>
        <p:txBody>
          <a:bodyPr wrap="none" lIns="0" tIns="0" rIns="0" bIns="0" rtlCol="0" anchor="t"/>
          <a:lstStyle/>
          <a:p>
            <a:pPr algn="r" indent="0" marL="0">
              <a:lnSpc>
                <a:spcPts val="2350"/>
              </a:lnSpc>
              <a:buNone/>
            </a:pPr>
            <a:r>
              <a:rPr lang="en-US" sz="1850" dirty="0">
                <a:solidFill>
                  <a:srgbClr val="504C49"/>
                </a:solidFill>
                <a:latin typeface="Platypi Medium" pitchFamily="34" charset="0"/>
                <a:ea typeface="Platypi Medium" pitchFamily="34" charset="-122"/>
                <a:cs typeface="Platypi Medium" pitchFamily="34" charset="-120"/>
              </a:rPr>
              <a:t>Initialize Writer</a:t>
            </a:r>
            <a:endParaRPr lang="en-US" sz="1850" dirty="0"/>
          </a:p>
        </p:txBody>
      </p:sp>
      <p:sp>
        <p:nvSpPr>
          <p:cNvPr id="4" name="Text 2"/>
          <p:cNvSpPr/>
          <p:nvPr/>
        </p:nvSpPr>
        <p:spPr>
          <a:xfrm>
            <a:off x="674013" y="2331125"/>
            <a:ext cx="4378762" cy="616268"/>
          </a:xfrm>
          <a:prstGeom prst="rect">
            <a:avLst/>
          </a:prstGeom>
          <a:noFill/>
          <a:ln/>
        </p:spPr>
        <p:txBody>
          <a:bodyPr wrap="square" lIns="0" tIns="0" rIns="0" bIns="0" rtlCol="0" anchor="t"/>
          <a:lstStyle/>
          <a:p>
            <a:pPr algn="r" indent="0" marL="0">
              <a:lnSpc>
                <a:spcPts val="2400"/>
              </a:lnSpc>
              <a:buNone/>
            </a:pPr>
            <a:r>
              <a:rPr lang="en-US" sz="1500" dirty="0">
                <a:solidFill>
                  <a:srgbClr val="504C49"/>
                </a:solidFill>
                <a:latin typeface="Source Serif Pro" pitchFamily="34" charset="0"/>
                <a:ea typeface="Source Serif Pro" pitchFamily="34" charset="-122"/>
                <a:cs typeface="Source Serif Pro" pitchFamily="34" charset="-120"/>
              </a:rPr>
              <a:t>Create a VideoWriter object to handle the saving process</a:t>
            </a:r>
            <a:endParaRPr lang="en-US" sz="1500" dirty="0"/>
          </a:p>
        </p:txBody>
      </p:sp>
      <p:pic>
        <p:nvPicPr>
          <p:cNvPr id="5" name="Image 0" descr="preencoded.png">    </p:cNvPr>
          <p:cNvPicPr>
            <a:picLocks noChangeAspect="1"/>
          </p:cNvPicPr>
          <p:nvPr/>
        </p:nvPicPr>
        <p:blipFill>
          <a:blip r:embed="rId1"/>
          <a:stretch>
            <a:fillRect/>
          </a:stretch>
        </p:blipFill>
        <p:spPr>
          <a:xfrm>
            <a:off x="5341620" y="1516618"/>
            <a:ext cx="3947041" cy="3947041"/>
          </a:xfrm>
          <a:prstGeom prst="rect">
            <a:avLst/>
          </a:prstGeom>
        </p:spPr>
      </p:pic>
      <p:sp>
        <p:nvSpPr>
          <p:cNvPr id="6" name="Text 3"/>
          <p:cNvSpPr/>
          <p:nvPr/>
        </p:nvSpPr>
        <p:spPr>
          <a:xfrm>
            <a:off x="6209526" y="2317968"/>
            <a:ext cx="288131" cy="360164"/>
          </a:xfrm>
          <a:prstGeom prst="rect">
            <a:avLst/>
          </a:prstGeom>
          <a:noFill/>
          <a:ln/>
        </p:spPr>
        <p:txBody>
          <a:bodyPr wrap="none" lIns="0" tIns="0" rIns="0" bIns="0" rtlCol="0" anchor="t"/>
          <a:lstStyle/>
          <a:p>
            <a:pPr indent="0" marL="0">
              <a:lnSpc>
                <a:spcPts val="3600"/>
              </a:lnSpc>
              <a:buNone/>
            </a:pPr>
            <a:r>
              <a:rPr lang="en-US" sz="2250" dirty="0">
                <a:solidFill>
                  <a:srgbClr val="504C49"/>
                </a:solidFill>
                <a:latin typeface="Platypi Medium" pitchFamily="34" charset="0"/>
                <a:ea typeface="Platypi Medium" pitchFamily="34" charset="-122"/>
                <a:cs typeface="Platypi Medium" pitchFamily="34" charset="-120"/>
              </a:rPr>
              <a:t>1</a:t>
            </a:r>
            <a:endParaRPr lang="en-US" sz="2250" dirty="0"/>
          </a:p>
        </p:txBody>
      </p:sp>
      <p:sp>
        <p:nvSpPr>
          <p:cNvPr id="7" name="Text 4"/>
          <p:cNvSpPr/>
          <p:nvPr/>
        </p:nvSpPr>
        <p:spPr>
          <a:xfrm>
            <a:off x="9577507" y="1715929"/>
            <a:ext cx="2407325" cy="300871"/>
          </a:xfrm>
          <a:prstGeom prst="rect">
            <a:avLst/>
          </a:prstGeom>
          <a:noFill/>
          <a:ln/>
        </p:spPr>
        <p:txBody>
          <a:bodyPr wrap="none" lIns="0" tIns="0" rIns="0" bIns="0" rtlCol="0" anchor="t"/>
          <a:lstStyle/>
          <a:p>
            <a:pPr algn="l" indent="0" marL="0">
              <a:lnSpc>
                <a:spcPts val="2350"/>
              </a:lnSpc>
              <a:buNone/>
            </a:pPr>
            <a:r>
              <a:rPr lang="en-US" sz="1850" dirty="0">
                <a:solidFill>
                  <a:srgbClr val="504C49"/>
                </a:solidFill>
                <a:latin typeface="Platypi Medium" pitchFamily="34" charset="0"/>
                <a:ea typeface="Platypi Medium" pitchFamily="34" charset="-122"/>
                <a:cs typeface="Platypi Medium" pitchFamily="34" charset="-120"/>
              </a:rPr>
              <a:t>Specify Filename</a:t>
            </a:r>
            <a:endParaRPr lang="en-US" sz="1850" dirty="0"/>
          </a:p>
        </p:txBody>
      </p:sp>
      <p:sp>
        <p:nvSpPr>
          <p:cNvPr id="8" name="Text 5"/>
          <p:cNvSpPr/>
          <p:nvPr/>
        </p:nvSpPr>
        <p:spPr>
          <a:xfrm>
            <a:off x="9577507" y="2132290"/>
            <a:ext cx="4378881" cy="308134"/>
          </a:xfrm>
          <a:prstGeom prst="rect">
            <a:avLst/>
          </a:prstGeom>
          <a:noFill/>
          <a:ln/>
        </p:spPr>
        <p:txBody>
          <a:bodyPr wrap="none" lIns="0" tIns="0" rIns="0" bIns="0" rtlCol="0" anchor="t"/>
          <a:lstStyle/>
          <a:p>
            <a:pPr algn="l" indent="0" marL="0">
              <a:lnSpc>
                <a:spcPts val="2400"/>
              </a:lnSpc>
              <a:buNone/>
            </a:pPr>
            <a:r>
              <a:rPr lang="en-US" sz="1500" dirty="0">
                <a:solidFill>
                  <a:srgbClr val="504C49"/>
                </a:solidFill>
                <a:latin typeface="Source Serif Pro" pitchFamily="34" charset="0"/>
                <a:ea typeface="Source Serif Pro" pitchFamily="34" charset="-122"/>
                <a:cs typeface="Source Serif Pro" pitchFamily="34" charset="-120"/>
              </a:rPr>
              <a:t>Choose where to save the output file</a:t>
            </a:r>
            <a:endParaRPr lang="en-US" sz="1500" dirty="0"/>
          </a:p>
        </p:txBody>
      </p:sp>
      <p:pic>
        <p:nvPicPr>
          <p:cNvPr id="9" name="Image 1" descr="preencoded.png">    </p:cNvPr>
          <p:cNvPicPr>
            <a:picLocks noChangeAspect="1"/>
          </p:cNvPicPr>
          <p:nvPr/>
        </p:nvPicPr>
        <p:blipFill>
          <a:blip r:embed="rId2"/>
          <a:stretch>
            <a:fillRect/>
          </a:stretch>
        </p:blipFill>
        <p:spPr>
          <a:xfrm>
            <a:off x="5341620" y="1516618"/>
            <a:ext cx="3947041" cy="3947041"/>
          </a:xfrm>
          <a:prstGeom prst="rect">
            <a:avLst/>
          </a:prstGeom>
        </p:spPr>
      </p:pic>
      <p:sp>
        <p:nvSpPr>
          <p:cNvPr id="10" name="Text 6"/>
          <p:cNvSpPr/>
          <p:nvPr/>
        </p:nvSpPr>
        <p:spPr>
          <a:xfrm>
            <a:off x="7817346" y="2089130"/>
            <a:ext cx="288131" cy="360164"/>
          </a:xfrm>
          <a:prstGeom prst="rect">
            <a:avLst/>
          </a:prstGeom>
          <a:noFill/>
          <a:ln/>
        </p:spPr>
        <p:txBody>
          <a:bodyPr wrap="none" lIns="0" tIns="0" rIns="0" bIns="0" rtlCol="0" anchor="t"/>
          <a:lstStyle/>
          <a:p>
            <a:pPr indent="0" marL="0">
              <a:lnSpc>
                <a:spcPts val="3600"/>
              </a:lnSpc>
              <a:buNone/>
            </a:pPr>
            <a:r>
              <a:rPr lang="en-US" sz="2250" dirty="0">
                <a:solidFill>
                  <a:srgbClr val="504C49"/>
                </a:solidFill>
                <a:latin typeface="Platypi Medium" pitchFamily="34" charset="0"/>
                <a:ea typeface="Platypi Medium" pitchFamily="34" charset="-122"/>
                <a:cs typeface="Platypi Medium" pitchFamily="34" charset="-120"/>
              </a:rPr>
              <a:t>2</a:t>
            </a:r>
            <a:endParaRPr lang="en-US" sz="2250" dirty="0"/>
          </a:p>
        </p:txBody>
      </p:sp>
      <p:sp>
        <p:nvSpPr>
          <p:cNvPr id="11" name="Text 7"/>
          <p:cNvSpPr/>
          <p:nvPr/>
        </p:nvSpPr>
        <p:spPr>
          <a:xfrm>
            <a:off x="9673828" y="3127891"/>
            <a:ext cx="2407325" cy="300871"/>
          </a:xfrm>
          <a:prstGeom prst="rect">
            <a:avLst/>
          </a:prstGeom>
          <a:noFill/>
          <a:ln/>
        </p:spPr>
        <p:txBody>
          <a:bodyPr wrap="none" lIns="0" tIns="0" rIns="0" bIns="0" rtlCol="0" anchor="t"/>
          <a:lstStyle/>
          <a:p>
            <a:pPr algn="l" indent="0" marL="0">
              <a:lnSpc>
                <a:spcPts val="2350"/>
              </a:lnSpc>
              <a:buNone/>
            </a:pPr>
            <a:r>
              <a:rPr lang="en-US" sz="1850" dirty="0">
                <a:solidFill>
                  <a:srgbClr val="504C49"/>
                </a:solidFill>
                <a:latin typeface="Platypi Medium" pitchFamily="34" charset="0"/>
                <a:ea typeface="Platypi Medium" pitchFamily="34" charset="-122"/>
                <a:cs typeface="Platypi Medium" pitchFamily="34" charset="-120"/>
              </a:rPr>
              <a:t>Define Codec</a:t>
            </a:r>
            <a:endParaRPr lang="en-US" sz="1850" dirty="0"/>
          </a:p>
        </p:txBody>
      </p:sp>
      <p:sp>
        <p:nvSpPr>
          <p:cNvPr id="12" name="Text 8"/>
          <p:cNvSpPr/>
          <p:nvPr/>
        </p:nvSpPr>
        <p:spPr>
          <a:xfrm>
            <a:off x="9673828" y="3544252"/>
            <a:ext cx="4282559" cy="308134"/>
          </a:xfrm>
          <a:prstGeom prst="rect">
            <a:avLst/>
          </a:prstGeom>
          <a:noFill/>
          <a:ln/>
        </p:spPr>
        <p:txBody>
          <a:bodyPr wrap="none" lIns="0" tIns="0" rIns="0" bIns="0" rtlCol="0" anchor="t"/>
          <a:lstStyle/>
          <a:p>
            <a:pPr algn="l" indent="0" marL="0">
              <a:lnSpc>
                <a:spcPts val="2400"/>
              </a:lnSpc>
              <a:buNone/>
            </a:pPr>
            <a:r>
              <a:rPr lang="en-US" sz="1500" dirty="0">
                <a:solidFill>
                  <a:srgbClr val="504C49"/>
                </a:solidFill>
                <a:latin typeface="Source Serif Pro" pitchFamily="34" charset="0"/>
                <a:ea typeface="Source Serif Pro" pitchFamily="34" charset="-122"/>
                <a:cs typeface="Source Serif Pro" pitchFamily="34" charset="-120"/>
              </a:rPr>
              <a:t>Set video compression format</a:t>
            </a:r>
            <a:endParaRPr lang="en-US" sz="1500" dirty="0"/>
          </a:p>
        </p:txBody>
      </p:sp>
      <p:pic>
        <p:nvPicPr>
          <p:cNvPr id="13" name="Image 2" descr="preencoded.png">    </p:cNvPr>
          <p:cNvPicPr>
            <a:picLocks noChangeAspect="1"/>
          </p:cNvPicPr>
          <p:nvPr/>
        </p:nvPicPr>
        <p:blipFill>
          <a:blip r:embed="rId3"/>
          <a:stretch>
            <a:fillRect/>
          </a:stretch>
        </p:blipFill>
        <p:spPr>
          <a:xfrm>
            <a:off x="5341620" y="1516618"/>
            <a:ext cx="3947041" cy="3947041"/>
          </a:xfrm>
          <a:prstGeom prst="rect">
            <a:avLst/>
          </a:prstGeom>
        </p:spPr>
      </p:pic>
      <p:sp>
        <p:nvSpPr>
          <p:cNvPr id="14" name="Text 9"/>
          <p:cNvSpPr/>
          <p:nvPr/>
        </p:nvSpPr>
        <p:spPr>
          <a:xfrm>
            <a:off x="8531840" y="3547527"/>
            <a:ext cx="288131" cy="360164"/>
          </a:xfrm>
          <a:prstGeom prst="rect">
            <a:avLst/>
          </a:prstGeom>
          <a:noFill/>
          <a:ln/>
        </p:spPr>
        <p:txBody>
          <a:bodyPr wrap="none" lIns="0" tIns="0" rIns="0" bIns="0" rtlCol="0" anchor="t"/>
          <a:lstStyle/>
          <a:p>
            <a:pPr indent="0" marL="0">
              <a:lnSpc>
                <a:spcPts val="3600"/>
              </a:lnSpc>
              <a:buNone/>
            </a:pPr>
            <a:r>
              <a:rPr lang="en-US" sz="2250" dirty="0">
                <a:solidFill>
                  <a:srgbClr val="504C49"/>
                </a:solidFill>
                <a:latin typeface="Platypi Medium" pitchFamily="34" charset="0"/>
                <a:ea typeface="Platypi Medium" pitchFamily="34" charset="-122"/>
                <a:cs typeface="Platypi Medium" pitchFamily="34" charset="-120"/>
              </a:rPr>
              <a:t>3</a:t>
            </a:r>
            <a:endParaRPr lang="en-US" sz="2250" dirty="0"/>
          </a:p>
        </p:txBody>
      </p:sp>
      <p:sp>
        <p:nvSpPr>
          <p:cNvPr id="15" name="Text 10"/>
          <p:cNvSpPr/>
          <p:nvPr/>
        </p:nvSpPr>
        <p:spPr>
          <a:xfrm>
            <a:off x="9577507" y="4539853"/>
            <a:ext cx="2560796" cy="300871"/>
          </a:xfrm>
          <a:prstGeom prst="rect">
            <a:avLst/>
          </a:prstGeom>
          <a:noFill/>
          <a:ln/>
        </p:spPr>
        <p:txBody>
          <a:bodyPr wrap="none" lIns="0" tIns="0" rIns="0" bIns="0" rtlCol="0" anchor="t"/>
          <a:lstStyle/>
          <a:p>
            <a:pPr algn="l" indent="0" marL="0">
              <a:lnSpc>
                <a:spcPts val="2350"/>
              </a:lnSpc>
              <a:buNone/>
            </a:pPr>
            <a:r>
              <a:rPr lang="en-US" sz="1850" dirty="0">
                <a:solidFill>
                  <a:srgbClr val="504C49"/>
                </a:solidFill>
                <a:latin typeface="Platypi Medium" pitchFamily="34" charset="0"/>
                <a:ea typeface="Platypi Medium" pitchFamily="34" charset="-122"/>
                <a:cs typeface="Platypi Medium" pitchFamily="34" charset="-120"/>
              </a:rPr>
              <a:t>Configure Frame Rate</a:t>
            </a:r>
            <a:endParaRPr lang="en-US" sz="1850" dirty="0"/>
          </a:p>
        </p:txBody>
      </p:sp>
      <p:sp>
        <p:nvSpPr>
          <p:cNvPr id="16" name="Text 11"/>
          <p:cNvSpPr/>
          <p:nvPr/>
        </p:nvSpPr>
        <p:spPr>
          <a:xfrm>
            <a:off x="9577507" y="4956215"/>
            <a:ext cx="4378881" cy="308134"/>
          </a:xfrm>
          <a:prstGeom prst="rect">
            <a:avLst/>
          </a:prstGeom>
          <a:noFill/>
          <a:ln/>
        </p:spPr>
        <p:txBody>
          <a:bodyPr wrap="none" lIns="0" tIns="0" rIns="0" bIns="0" rtlCol="0" anchor="t"/>
          <a:lstStyle/>
          <a:p>
            <a:pPr algn="l" indent="0" marL="0">
              <a:lnSpc>
                <a:spcPts val="2400"/>
              </a:lnSpc>
              <a:buNone/>
            </a:pPr>
            <a:r>
              <a:rPr lang="en-US" sz="1500" dirty="0">
                <a:solidFill>
                  <a:srgbClr val="504C49"/>
                </a:solidFill>
                <a:latin typeface="Source Serif Pro" pitchFamily="34" charset="0"/>
                <a:ea typeface="Source Serif Pro" pitchFamily="34" charset="-122"/>
                <a:cs typeface="Source Serif Pro" pitchFamily="34" charset="-120"/>
              </a:rPr>
              <a:t>Set frames per second (usually 24-30)</a:t>
            </a:r>
            <a:endParaRPr lang="en-US" sz="1500" dirty="0"/>
          </a:p>
        </p:txBody>
      </p:sp>
      <p:pic>
        <p:nvPicPr>
          <p:cNvPr id="17" name="Image 3" descr="preencoded.png">    </p:cNvPr>
          <p:cNvPicPr>
            <a:picLocks noChangeAspect="1"/>
          </p:cNvPicPr>
          <p:nvPr/>
        </p:nvPicPr>
        <p:blipFill>
          <a:blip r:embed="rId4"/>
          <a:stretch>
            <a:fillRect/>
          </a:stretch>
        </p:blipFill>
        <p:spPr>
          <a:xfrm>
            <a:off x="5341620" y="1516618"/>
            <a:ext cx="3947041" cy="3947041"/>
          </a:xfrm>
          <a:prstGeom prst="rect">
            <a:avLst/>
          </a:prstGeom>
        </p:spPr>
      </p:pic>
      <p:sp>
        <p:nvSpPr>
          <p:cNvPr id="18" name="Text 12"/>
          <p:cNvSpPr/>
          <p:nvPr/>
        </p:nvSpPr>
        <p:spPr>
          <a:xfrm>
            <a:off x="7365623" y="4677668"/>
            <a:ext cx="288131" cy="360164"/>
          </a:xfrm>
          <a:prstGeom prst="rect">
            <a:avLst/>
          </a:prstGeom>
          <a:noFill/>
          <a:ln/>
        </p:spPr>
        <p:txBody>
          <a:bodyPr wrap="none" lIns="0" tIns="0" rIns="0" bIns="0" rtlCol="0" anchor="t"/>
          <a:lstStyle/>
          <a:p>
            <a:pPr indent="0" marL="0">
              <a:lnSpc>
                <a:spcPts val="3600"/>
              </a:lnSpc>
              <a:buNone/>
            </a:pPr>
            <a:r>
              <a:rPr lang="en-US" sz="2250" dirty="0">
                <a:solidFill>
                  <a:srgbClr val="504C49"/>
                </a:solidFill>
                <a:latin typeface="Platypi Medium" pitchFamily="34" charset="0"/>
                <a:ea typeface="Platypi Medium" pitchFamily="34" charset="-122"/>
                <a:cs typeface="Platypi Medium" pitchFamily="34" charset="-120"/>
              </a:rPr>
              <a:t>4</a:t>
            </a:r>
            <a:endParaRPr lang="en-US" sz="2250" dirty="0"/>
          </a:p>
        </p:txBody>
      </p:sp>
      <p:sp>
        <p:nvSpPr>
          <p:cNvPr id="19" name="Text 13"/>
          <p:cNvSpPr/>
          <p:nvPr/>
        </p:nvSpPr>
        <p:spPr>
          <a:xfrm>
            <a:off x="2645450" y="4186833"/>
            <a:ext cx="2407325" cy="300871"/>
          </a:xfrm>
          <a:prstGeom prst="rect">
            <a:avLst/>
          </a:prstGeom>
          <a:noFill/>
          <a:ln/>
        </p:spPr>
        <p:txBody>
          <a:bodyPr wrap="none" lIns="0" tIns="0" rIns="0" bIns="0" rtlCol="0" anchor="t"/>
          <a:lstStyle/>
          <a:p>
            <a:pPr algn="r" indent="0" marL="0">
              <a:lnSpc>
                <a:spcPts val="2350"/>
              </a:lnSpc>
              <a:buNone/>
            </a:pPr>
            <a:r>
              <a:rPr lang="en-US" sz="1850" dirty="0">
                <a:solidFill>
                  <a:srgbClr val="504C49"/>
                </a:solidFill>
                <a:latin typeface="Platypi Medium" pitchFamily="34" charset="0"/>
                <a:ea typeface="Platypi Medium" pitchFamily="34" charset="-122"/>
                <a:cs typeface="Platypi Medium" pitchFamily="34" charset="-120"/>
              </a:rPr>
              <a:t>Set Resolution</a:t>
            </a:r>
            <a:endParaRPr lang="en-US" sz="1850" dirty="0"/>
          </a:p>
        </p:txBody>
      </p:sp>
      <p:sp>
        <p:nvSpPr>
          <p:cNvPr id="20" name="Text 14"/>
          <p:cNvSpPr/>
          <p:nvPr/>
        </p:nvSpPr>
        <p:spPr>
          <a:xfrm>
            <a:off x="674013" y="4603194"/>
            <a:ext cx="4378762" cy="308134"/>
          </a:xfrm>
          <a:prstGeom prst="rect">
            <a:avLst/>
          </a:prstGeom>
          <a:noFill/>
          <a:ln/>
        </p:spPr>
        <p:txBody>
          <a:bodyPr wrap="none" lIns="0" tIns="0" rIns="0" bIns="0" rtlCol="0" anchor="t"/>
          <a:lstStyle/>
          <a:p>
            <a:pPr algn="r" indent="0" marL="0">
              <a:lnSpc>
                <a:spcPts val="2400"/>
              </a:lnSpc>
              <a:buNone/>
            </a:pPr>
            <a:r>
              <a:rPr lang="en-US" sz="1500" dirty="0">
                <a:solidFill>
                  <a:srgbClr val="504C49"/>
                </a:solidFill>
                <a:latin typeface="Source Serif Pro" pitchFamily="34" charset="0"/>
                <a:ea typeface="Source Serif Pro" pitchFamily="34" charset="-122"/>
                <a:cs typeface="Source Serif Pro" pitchFamily="34" charset="-120"/>
              </a:rPr>
              <a:t>Specify width and height for recording</a:t>
            </a:r>
            <a:endParaRPr lang="en-US" sz="1500" dirty="0"/>
          </a:p>
        </p:txBody>
      </p:sp>
      <p:pic>
        <p:nvPicPr>
          <p:cNvPr id="21" name="Image 4" descr="preencoded.png">    </p:cNvPr>
          <p:cNvPicPr>
            <a:picLocks noChangeAspect="1"/>
          </p:cNvPicPr>
          <p:nvPr/>
        </p:nvPicPr>
        <p:blipFill>
          <a:blip r:embed="rId5"/>
          <a:stretch>
            <a:fillRect/>
          </a:stretch>
        </p:blipFill>
        <p:spPr>
          <a:xfrm>
            <a:off x="5341620" y="1516618"/>
            <a:ext cx="3947041" cy="3947041"/>
          </a:xfrm>
          <a:prstGeom prst="rect">
            <a:avLst/>
          </a:prstGeom>
        </p:spPr>
      </p:pic>
      <p:sp>
        <p:nvSpPr>
          <p:cNvPr id="22" name="Text 15"/>
          <p:cNvSpPr/>
          <p:nvPr/>
        </p:nvSpPr>
        <p:spPr>
          <a:xfrm>
            <a:off x="5930325" y="3917811"/>
            <a:ext cx="288131" cy="360164"/>
          </a:xfrm>
          <a:prstGeom prst="rect">
            <a:avLst/>
          </a:prstGeom>
          <a:noFill/>
          <a:ln/>
        </p:spPr>
        <p:txBody>
          <a:bodyPr wrap="none" lIns="0" tIns="0" rIns="0" bIns="0" rtlCol="0" anchor="t"/>
          <a:lstStyle/>
          <a:p>
            <a:pPr indent="0" marL="0">
              <a:lnSpc>
                <a:spcPts val="3600"/>
              </a:lnSpc>
              <a:buNone/>
            </a:pPr>
            <a:r>
              <a:rPr lang="en-US" sz="2250" dirty="0">
                <a:solidFill>
                  <a:srgbClr val="504C49"/>
                </a:solidFill>
                <a:latin typeface="Platypi Medium" pitchFamily="34" charset="0"/>
                <a:ea typeface="Platypi Medium" pitchFamily="34" charset="-122"/>
                <a:cs typeface="Platypi Medium" pitchFamily="34" charset="-120"/>
              </a:rPr>
              <a:t>5</a:t>
            </a:r>
            <a:endParaRPr lang="en-US" sz="2250" dirty="0"/>
          </a:p>
        </p:txBody>
      </p:sp>
      <p:sp>
        <p:nvSpPr>
          <p:cNvPr id="23" name="Text 16"/>
          <p:cNvSpPr/>
          <p:nvPr/>
        </p:nvSpPr>
        <p:spPr>
          <a:xfrm>
            <a:off x="674013" y="5680234"/>
            <a:ext cx="13282374" cy="308134"/>
          </a:xfrm>
          <a:prstGeom prst="rect">
            <a:avLst/>
          </a:prstGeom>
          <a:noFill/>
          <a:ln/>
        </p:spPr>
        <p:txBody>
          <a:bodyPr wrap="none" lIns="0" tIns="0" rIns="0" bIns="0" rtlCol="0" anchor="t"/>
          <a:lstStyle/>
          <a:p>
            <a:pPr indent="0" marL="0">
              <a:lnSpc>
                <a:spcPts val="2400"/>
              </a:lnSpc>
              <a:buNone/>
            </a:pPr>
            <a:r>
              <a:rPr lang="en-US" sz="1500" dirty="0">
                <a:solidFill>
                  <a:srgbClr val="504C49"/>
                </a:solidFill>
                <a:latin typeface="Source Serif Pro" pitchFamily="34" charset="0"/>
                <a:ea typeface="Source Serif Pro" pitchFamily="34" charset="-122"/>
                <a:cs typeface="Source Serif Pro" pitchFamily="34" charset="-120"/>
              </a:rPr>
              <a:t>The VideoWriter class handles all aspects of saving video to a file. Here's how to initialize it:</a:t>
            </a:r>
            <a:endParaRPr lang="en-US" sz="1500" dirty="0"/>
          </a:p>
        </p:txBody>
      </p:sp>
      <p:sp>
        <p:nvSpPr>
          <p:cNvPr id="24" name="Shape 17"/>
          <p:cNvSpPr/>
          <p:nvPr/>
        </p:nvSpPr>
        <p:spPr>
          <a:xfrm>
            <a:off x="674013" y="6204942"/>
            <a:ext cx="13282374" cy="1521381"/>
          </a:xfrm>
          <a:prstGeom prst="roundRect">
            <a:avLst>
              <a:gd name="adj" fmla="val 1899"/>
            </a:avLst>
          </a:prstGeom>
          <a:solidFill>
            <a:srgbClr val="F3E3D8"/>
          </a:solidFill>
          <a:ln/>
        </p:spPr>
      </p:sp>
      <p:sp>
        <p:nvSpPr>
          <p:cNvPr id="25" name="Shape 18"/>
          <p:cNvSpPr/>
          <p:nvPr/>
        </p:nvSpPr>
        <p:spPr>
          <a:xfrm>
            <a:off x="664488" y="6204942"/>
            <a:ext cx="13301424" cy="1521381"/>
          </a:xfrm>
          <a:prstGeom prst="roundRect">
            <a:avLst>
              <a:gd name="adj" fmla="val 1899"/>
            </a:avLst>
          </a:prstGeom>
          <a:solidFill>
            <a:srgbClr val="F3E3D8"/>
          </a:solidFill>
          <a:ln/>
        </p:spPr>
      </p:sp>
      <p:sp>
        <p:nvSpPr>
          <p:cNvPr id="26" name="Text 19"/>
          <p:cNvSpPr/>
          <p:nvPr/>
        </p:nvSpPr>
        <p:spPr>
          <a:xfrm>
            <a:off x="857012" y="6349365"/>
            <a:ext cx="12916376" cy="1232535"/>
          </a:xfrm>
          <a:prstGeom prst="rect">
            <a:avLst/>
          </a:prstGeom>
          <a:noFill/>
          <a:ln/>
        </p:spPr>
        <p:txBody>
          <a:bodyPr wrap="square" lIns="0" tIns="0" rIns="0" bIns="0" rtlCol="0" anchor="t"/>
          <a:lstStyle/>
          <a:p>
            <a:pPr indent="0" marL="0">
              <a:lnSpc>
                <a:spcPts val="2400"/>
              </a:lnSpc>
              <a:buNone/>
            </a:pPr>
            <a:r>
              <a:rPr lang="en-US" sz="1500" dirty="0">
                <a:solidFill>
                  <a:srgbClr val="504C49"/>
                </a:solidFill>
                <a:highlight>
                  <a:srgbClr val="F3E3D8"/>
                </a:highlight>
                <a:latin typeface="Consolas" pitchFamily="34" charset="0"/>
                <a:ea typeface="Consolas" pitchFamily="34" charset="-122"/>
                <a:cs typeface="Consolas" pitchFamily="34" charset="-120"/>
              </a:rPr>
              <a:t>writer = cv2.VideoWriter("recorded_video.avi", </a:t>
            </a:r>
            <a:endParaRPr lang="en-US" sz="1500" dirty="0"/>
          </a:p>
          <a:p>
            <a:pPr indent="0" marL="0">
              <a:lnSpc>
                <a:spcPts val="2400"/>
              </a:lnSpc>
              <a:buNone/>
            </a:pPr>
            <a:r>
              <a:rPr lang="en-US" sz="1500" dirty="0">
                <a:solidFill>
                  <a:srgbClr val="504C49"/>
                </a:solidFill>
                <a:highlight>
                  <a:srgbClr val="F3E3D8"/>
                </a:highlight>
                <a:latin typeface="Consolas" pitchFamily="34" charset="0"/>
                <a:ea typeface="Consolas" pitchFamily="34" charset="-122"/>
                <a:cs typeface="Consolas" pitchFamily="34" charset="-120"/>
              </a:rPr>
              <a:t>                      cv2.VideoWriter_fourcc(*'XVID'), </a:t>
            </a:r>
            <a:endParaRPr lang="en-US" sz="1500" dirty="0"/>
          </a:p>
          <a:p>
            <a:pPr indent="0" marL="0">
              <a:lnSpc>
                <a:spcPts val="2400"/>
              </a:lnSpc>
              <a:buNone/>
            </a:pPr>
            <a:r>
              <a:rPr lang="en-US" sz="1500" dirty="0">
                <a:solidFill>
                  <a:srgbClr val="504C49"/>
                </a:solidFill>
                <a:highlight>
                  <a:srgbClr val="F3E3D8"/>
                </a:highlight>
                <a:latin typeface="Consolas" pitchFamily="34" charset="0"/>
                <a:ea typeface="Consolas" pitchFamily="34" charset="-122"/>
                <a:cs typeface="Consolas" pitchFamily="34" charset="-120"/>
              </a:rPr>
              <a:t>                      24, </a:t>
            </a:r>
            <a:endParaRPr lang="en-US" sz="1500" dirty="0"/>
          </a:p>
          <a:p>
            <a:pPr indent="0" marL="0">
              <a:lnSpc>
                <a:spcPts val="2400"/>
              </a:lnSpc>
              <a:buNone/>
            </a:pPr>
            <a:r>
              <a:rPr lang="en-US" sz="1500" dirty="0">
                <a:solidFill>
                  <a:srgbClr val="504C49"/>
                </a:solidFill>
                <a:highlight>
                  <a:srgbClr val="F3E3D8"/>
                </a:highlight>
                <a:latin typeface="Consolas" pitchFamily="34" charset="0"/>
                <a:ea typeface="Consolas" pitchFamily="34" charset="-122"/>
                <a:cs typeface="Consolas" pitchFamily="34" charset="-120"/>
              </a:rPr>
              <a:t>                      (width, height))</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1789509"/>
          </a:xfrm>
          <a:prstGeom prst="rect">
            <a:avLst/>
          </a:prstGeom>
        </p:spPr>
      </p:pic>
      <p:sp>
        <p:nvSpPr>
          <p:cNvPr id="3" name="Text 0"/>
          <p:cNvSpPr/>
          <p:nvPr/>
        </p:nvSpPr>
        <p:spPr>
          <a:xfrm>
            <a:off x="501015" y="2297430"/>
            <a:ext cx="4236125" cy="447318"/>
          </a:xfrm>
          <a:prstGeom prst="rect">
            <a:avLst/>
          </a:prstGeom>
          <a:noFill/>
          <a:ln/>
        </p:spPr>
        <p:txBody>
          <a:bodyPr wrap="none" lIns="0" tIns="0" rIns="0" bIns="0" rtlCol="0" anchor="t"/>
          <a:lstStyle/>
          <a:p>
            <a:pPr indent="0" marL="0">
              <a:lnSpc>
                <a:spcPts val="3500"/>
              </a:lnSpc>
              <a:buNone/>
            </a:pPr>
            <a:r>
              <a:rPr lang="en-US" sz="2800" dirty="0">
                <a:solidFill>
                  <a:srgbClr val="201B18"/>
                </a:solidFill>
                <a:latin typeface="Platypi Medium" pitchFamily="34" charset="0"/>
                <a:ea typeface="Platypi Medium" pitchFamily="34" charset="-122"/>
                <a:cs typeface="Platypi Medium" pitchFamily="34" charset="-120"/>
              </a:rPr>
              <a:t>Recording Video Frames</a:t>
            </a:r>
            <a:endParaRPr lang="en-US" sz="2800" dirty="0"/>
          </a:p>
        </p:txBody>
      </p:sp>
      <p:sp>
        <p:nvSpPr>
          <p:cNvPr id="4" name="Shape 1"/>
          <p:cNvSpPr/>
          <p:nvPr/>
        </p:nvSpPr>
        <p:spPr>
          <a:xfrm>
            <a:off x="7307580" y="2959417"/>
            <a:ext cx="15240" cy="4762262"/>
          </a:xfrm>
          <a:prstGeom prst="roundRect">
            <a:avLst>
              <a:gd name="adj" fmla="val 140912"/>
            </a:avLst>
          </a:prstGeom>
          <a:solidFill>
            <a:srgbClr val="D8D4D4"/>
          </a:solidFill>
          <a:ln/>
        </p:spPr>
      </p:sp>
      <p:sp>
        <p:nvSpPr>
          <p:cNvPr id="5" name="Shape 2"/>
          <p:cNvSpPr/>
          <p:nvPr/>
        </p:nvSpPr>
        <p:spPr>
          <a:xfrm>
            <a:off x="6739950" y="3273743"/>
            <a:ext cx="429458" cy="15240"/>
          </a:xfrm>
          <a:prstGeom prst="roundRect">
            <a:avLst>
              <a:gd name="adj" fmla="val 140912"/>
            </a:avLst>
          </a:prstGeom>
          <a:solidFill>
            <a:srgbClr val="D8D4D4"/>
          </a:solidFill>
          <a:ln/>
        </p:spPr>
      </p:sp>
      <p:sp>
        <p:nvSpPr>
          <p:cNvPr id="6" name="Shape 3"/>
          <p:cNvSpPr/>
          <p:nvPr/>
        </p:nvSpPr>
        <p:spPr>
          <a:xfrm>
            <a:off x="7154168" y="3120390"/>
            <a:ext cx="322064" cy="322064"/>
          </a:xfrm>
          <a:prstGeom prst="roundRect">
            <a:avLst>
              <a:gd name="adj" fmla="val 6668"/>
            </a:avLst>
          </a:prstGeom>
          <a:solidFill>
            <a:srgbClr val="F9F7F7"/>
          </a:solidFill>
          <a:ln/>
        </p:spPr>
      </p:sp>
      <p:sp>
        <p:nvSpPr>
          <p:cNvPr id="7" name="Text 4"/>
          <p:cNvSpPr/>
          <p:nvPr/>
        </p:nvSpPr>
        <p:spPr>
          <a:xfrm>
            <a:off x="7207806" y="3147179"/>
            <a:ext cx="214670" cy="268367"/>
          </a:xfrm>
          <a:prstGeom prst="rect">
            <a:avLst/>
          </a:prstGeom>
          <a:noFill/>
          <a:ln/>
        </p:spPr>
        <p:txBody>
          <a:bodyPr wrap="none" lIns="0" tIns="0" rIns="0" bIns="0" rtlCol="0" anchor="t"/>
          <a:lstStyle/>
          <a:p>
            <a:pPr algn="ctr" indent="0" marL="0">
              <a:lnSpc>
                <a:spcPts val="1650"/>
              </a:lnSpc>
              <a:buNone/>
            </a:pPr>
            <a:r>
              <a:rPr lang="en-US" sz="1650" dirty="0">
                <a:solidFill>
                  <a:srgbClr val="504C49"/>
                </a:solidFill>
                <a:latin typeface="Platypi Medium" pitchFamily="34" charset="0"/>
                <a:ea typeface="Platypi Medium" pitchFamily="34" charset="-122"/>
                <a:cs typeface="Platypi Medium" pitchFamily="34" charset="-120"/>
              </a:rPr>
              <a:t>1</a:t>
            </a:r>
            <a:endParaRPr lang="en-US" sz="1650" dirty="0"/>
          </a:p>
        </p:txBody>
      </p:sp>
      <p:sp>
        <p:nvSpPr>
          <p:cNvPr id="8" name="Text 5"/>
          <p:cNvSpPr/>
          <p:nvPr/>
        </p:nvSpPr>
        <p:spPr>
          <a:xfrm>
            <a:off x="4809887" y="3102531"/>
            <a:ext cx="1789509" cy="223599"/>
          </a:xfrm>
          <a:prstGeom prst="rect">
            <a:avLst/>
          </a:prstGeom>
          <a:noFill/>
          <a:ln/>
        </p:spPr>
        <p:txBody>
          <a:bodyPr wrap="none" lIns="0" tIns="0" rIns="0" bIns="0" rtlCol="0" anchor="t"/>
          <a:lstStyle/>
          <a:p>
            <a:pPr algn="r" indent="0" marL="0">
              <a:lnSpc>
                <a:spcPts val="1750"/>
              </a:lnSpc>
              <a:buNone/>
            </a:pPr>
            <a:r>
              <a:rPr lang="en-US" sz="1400" dirty="0">
                <a:solidFill>
                  <a:srgbClr val="504C49"/>
                </a:solidFill>
                <a:latin typeface="Platypi Medium" pitchFamily="34" charset="0"/>
                <a:ea typeface="Platypi Medium" pitchFamily="34" charset="-122"/>
                <a:cs typeface="Platypi Medium" pitchFamily="34" charset="-120"/>
              </a:rPr>
              <a:t>Capture Frame</a:t>
            </a:r>
            <a:endParaRPr lang="en-US" sz="1400" dirty="0"/>
          </a:p>
        </p:txBody>
      </p:sp>
      <p:sp>
        <p:nvSpPr>
          <p:cNvPr id="9" name="Text 6"/>
          <p:cNvSpPr/>
          <p:nvPr/>
        </p:nvSpPr>
        <p:spPr>
          <a:xfrm>
            <a:off x="501015" y="3411974"/>
            <a:ext cx="6098381" cy="228957"/>
          </a:xfrm>
          <a:prstGeom prst="rect">
            <a:avLst/>
          </a:prstGeom>
          <a:noFill/>
          <a:ln/>
        </p:spPr>
        <p:txBody>
          <a:bodyPr wrap="none" lIns="0" tIns="0" rIns="0" bIns="0" rtlCol="0" anchor="t"/>
          <a:lstStyle/>
          <a:p>
            <a:pPr algn="r" indent="0" marL="0">
              <a:lnSpc>
                <a:spcPts val="1800"/>
              </a:lnSpc>
              <a:buNone/>
            </a:pPr>
            <a:r>
              <a:rPr lang="en-US" sz="1100" dirty="0">
                <a:solidFill>
                  <a:srgbClr val="504C49"/>
                </a:solidFill>
                <a:latin typeface="Source Serif Pro" pitchFamily="34" charset="0"/>
                <a:ea typeface="Source Serif Pro" pitchFamily="34" charset="-122"/>
                <a:cs typeface="Source Serif Pro" pitchFamily="34" charset="-120"/>
              </a:rPr>
              <a:t>Read a single frame from the camera using</a:t>
            </a:r>
            <a:endParaRPr lang="en-US" sz="1100" dirty="0"/>
          </a:p>
        </p:txBody>
      </p:sp>
      <p:sp>
        <p:nvSpPr>
          <p:cNvPr id="10" name="Shape 7"/>
          <p:cNvSpPr/>
          <p:nvPr/>
        </p:nvSpPr>
        <p:spPr>
          <a:xfrm>
            <a:off x="501015" y="3801904"/>
            <a:ext cx="6098381" cy="443508"/>
          </a:xfrm>
          <a:prstGeom prst="roundRect">
            <a:avLst>
              <a:gd name="adj" fmla="val 4842"/>
            </a:avLst>
          </a:prstGeom>
          <a:solidFill>
            <a:srgbClr val="F3E3D8"/>
          </a:solidFill>
          <a:ln/>
        </p:spPr>
      </p:sp>
      <p:sp>
        <p:nvSpPr>
          <p:cNvPr id="11" name="Shape 8"/>
          <p:cNvSpPr/>
          <p:nvPr/>
        </p:nvSpPr>
        <p:spPr>
          <a:xfrm>
            <a:off x="493871" y="3801904"/>
            <a:ext cx="6112669" cy="443508"/>
          </a:xfrm>
          <a:prstGeom prst="roundRect">
            <a:avLst>
              <a:gd name="adj" fmla="val 4842"/>
            </a:avLst>
          </a:prstGeom>
          <a:solidFill>
            <a:srgbClr val="F3E3D8"/>
          </a:solidFill>
          <a:ln/>
        </p:spPr>
      </p:sp>
      <p:sp>
        <p:nvSpPr>
          <p:cNvPr id="12" name="Text 9"/>
          <p:cNvSpPr/>
          <p:nvPr/>
        </p:nvSpPr>
        <p:spPr>
          <a:xfrm>
            <a:off x="636984" y="3909179"/>
            <a:ext cx="5826443" cy="228957"/>
          </a:xfrm>
          <a:prstGeom prst="rect">
            <a:avLst/>
          </a:prstGeom>
          <a:noFill/>
          <a:ln/>
        </p:spPr>
        <p:txBody>
          <a:bodyPr wrap="none" lIns="0" tIns="0" rIns="0" bIns="0" rtlCol="0" anchor="t"/>
          <a:lstStyle/>
          <a:p>
            <a:pPr algn="r" indent="0" marL="0">
              <a:lnSpc>
                <a:spcPts val="1800"/>
              </a:lnSpc>
              <a:buNone/>
            </a:pPr>
            <a:r>
              <a:rPr lang="en-US" sz="1100" dirty="0">
                <a:solidFill>
                  <a:srgbClr val="504C49"/>
                </a:solidFill>
                <a:highlight>
                  <a:srgbClr val="F3E3D8"/>
                </a:highlight>
                <a:latin typeface="Consolas" pitchFamily="34" charset="0"/>
                <a:ea typeface="Consolas" pitchFamily="34" charset="-122"/>
                <a:cs typeface="Consolas" pitchFamily="34" charset="-120"/>
              </a:rPr>
              <a:t>ret, frame = cap.read()</a:t>
            </a:r>
            <a:endParaRPr lang="en-US" sz="1100" dirty="0"/>
          </a:p>
        </p:txBody>
      </p:sp>
      <p:sp>
        <p:nvSpPr>
          <p:cNvPr id="13" name="Text 10"/>
          <p:cNvSpPr/>
          <p:nvPr/>
        </p:nvSpPr>
        <p:spPr>
          <a:xfrm>
            <a:off x="501015" y="4406384"/>
            <a:ext cx="6098381" cy="228957"/>
          </a:xfrm>
          <a:prstGeom prst="rect">
            <a:avLst/>
          </a:prstGeom>
          <a:noFill/>
          <a:ln/>
        </p:spPr>
        <p:txBody>
          <a:bodyPr wrap="none" lIns="0" tIns="0" rIns="0" bIns="0" rtlCol="0" anchor="t"/>
          <a:lstStyle/>
          <a:p>
            <a:pPr algn="r" indent="0" marL="0">
              <a:lnSpc>
                <a:spcPts val="1800"/>
              </a:lnSpc>
              <a:buNone/>
            </a:pPr>
            <a:r>
              <a:rPr lang="en-US" sz="1100" dirty="0">
                <a:solidFill>
                  <a:srgbClr val="504C49"/>
                </a:solidFill>
                <a:latin typeface="Source Serif Pro" pitchFamily="34" charset="0"/>
                <a:ea typeface="Source Serif Pro" pitchFamily="34" charset="-122"/>
                <a:cs typeface="Source Serif Pro" pitchFamily="34" charset="-120"/>
              </a:rPr>
              <a:t> where 'ret' is a boolean indicating success and 'frame' contains the image data.</a:t>
            </a:r>
            <a:endParaRPr lang="en-US" sz="1100" dirty="0"/>
          </a:p>
        </p:txBody>
      </p:sp>
      <p:sp>
        <p:nvSpPr>
          <p:cNvPr id="14" name="Shape 11"/>
          <p:cNvSpPr/>
          <p:nvPr/>
        </p:nvSpPr>
        <p:spPr>
          <a:xfrm>
            <a:off x="7460992" y="3989427"/>
            <a:ext cx="429458" cy="15240"/>
          </a:xfrm>
          <a:prstGeom prst="roundRect">
            <a:avLst>
              <a:gd name="adj" fmla="val 140912"/>
            </a:avLst>
          </a:prstGeom>
          <a:solidFill>
            <a:srgbClr val="D8D4D4"/>
          </a:solidFill>
          <a:ln/>
        </p:spPr>
      </p:sp>
      <p:sp>
        <p:nvSpPr>
          <p:cNvPr id="15" name="Shape 12"/>
          <p:cNvSpPr/>
          <p:nvPr/>
        </p:nvSpPr>
        <p:spPr>
          <a:xfrm>
            <a:off x="7154168" y="3836075"/>
            <a:ext cx="322064" cy="322064"/>
          </a:xfrm>
          <a:prstGeom prst="roundRect">
            <a:avLst>
              <a:gd name="adj" fmla="val 6668"/>
            </a:avLst>
          </a:prstGeom>
          <a:solidFill>
            <a:srgbClr val="F9F7F7"/>
          </a:solidFill>
          <a:ln/>
        </p:spPr>
      </p:sp>
      <p:sp>
        <p:nvSpPr>
          <p:cNvPr id="16" name="Text 13"/>
          <p:cNvSpPr/>
          <p:nvPr/>
        </p:nvSpPr>
        <p:spPr>
          <a:xfrm>
            <a:off x="7207806" y="3862864"/>
            <a:ext cx="214670" cy="268367"/>
          </a:xfrm>
          <a:prstGeom prst="rect">
            <a:avLst/>
          </a:prstGeom>
          <a:noFill/>
          <a:ln/>
        </p:spPr>
        <p:txBody>
          <a:bodyPr wrap="none" lIns="0" tIns="0" rIns="0" bIns="0" rtlCol="0" anchor="t"/>
          <a:lstStyle/>
          <a:p>
            <a:pPr algn="ctr" indent="0" marL="0">
              <a:lnSpc>
                <a:spcPts val="1650"/>
              </a:lnSpc>
              <a:buNone/>
            </a:pPr>
            <a:r>
              <a:rPr lang="en-US" sz="1650" dirty="0">
                <a:solidFill>
                  <a:srgbClr val="504C49"/>
                </a:solidFill>
                <a:latin typeface="Platypi Medium" pitchFamily="34" charset="0"/>
                <a:ea typeface="Platypi Medium" pitchFamily="34" charset="-122"/>
                <a:cs typeface="Platypi Medium" pitchFamily="34" charset="-120"/>
              </a:rPr>
              <a:t>2</a:t>
            </a:r>
            <a:endParaRPr lang="en-US" sz="1650" dirty="0"/>
          </a:p>
        </p:txBody>
      </p:sp>
      <p:sp>
        <p:nvSpPr>
          <p:cNvPr id="17" name="Text 14"/>
          <p:cNvSpPr/>
          <p:nvPr/>
        </p:nvSpPr>
        <p:spPr>
          <a:xfrm>
            <a:off x="8031004" y="3818215"/>
            <a:ext cx="1861542" cy="223599"/>
          </a:xfrm>
          <a:prstGeom prst="rect">
            <a:avLst/>
          </a:prstGeom>
          <a:noFill/>
          <a:ln/>
        </p:spPr>
        <p:txBody>
          <a:bodyPr wrap="none" lIns="0" tIns="0" rIns="0" bIns="0" rtlCol="0" anchor="t"/>
          <a:lstStyle/>
          <a:p>
            <a:pPr algn="l" indent="0" marL="0">
              <a:lnSpc>
                <a:spcPts val="1750"/>
              </a:lnSpc>
              <a:buNone/>
            </a:pPr>
            <a:r>
              <a:rPr lang="en-US" sz="1400" dirty="0">
                <a:solidFill>
                  <a:srgbClr val="504C49"/>
                </a:solidFill>
                <a:latin typeface="Platypi Medium" pitchFamily="34" charset="0"/>
                <a:ea typeface="Platypi Medium" pitchFamily="34" charset="-122"/>
                <a:cs typeface="Platypi Medium" pitchFamily="34" charset="-120"/>
              </a:rPr>
              <a:t>Check Frame Validity</a:t>
            </a:r>
            <a:endParaRPr lang="en-US" sz="1400" dirty="0"/>
          </a:p>
        </p:txBody>
      </p:sp>
      <p:sp>
        <p:nvSpPr>
          <p:cNvPr id="18" name="Text 15"/>
          <p:cNvSpPr/>
          <p:nvPr/>
        </p:nvSpPr>
        <p:spPr>
          <a:xfrm>
            <a:off x="8031004" y="4127659"/>
            <a:ext cx="6098381" cy="228957"/>
          </a:xfrm>
          <a:prstGeom prst="rect">
            <a:avLst/>
          </a:prstGeom>
          <a:noFill/>
          <a:ln/>
        </p:spPr>
        <p:txBody>
          <a:bodyPr wrap="none" lIns="0" tIns="0" rIns="0" bIns="0" rtlCol="0" anchor="t"/>
          <a:lstStyle/>
          <a:p>
            <a:pPr algn="l" indent="0" marL="0">
              <a:lnSpc>
                <a:spcPts val="1800"/>
              </a:lnSpc>
              <a:buNone/>
            </a:pPr>
            <a:r>
              <a:rPr lang="en-US" sz="1100" dirty="0">
                <a:solidFill>
                  <a:srgbClr val="504C49"/>
                </a:solidFill>
                <a:latin typeface="Source Serif Pro" pitchFamily="34" charset="0"/>
                <a:ea typeface="Source Serif Pro" pitchFamily="34" charset="-122"/>
                <a:cs typeface="Source Serif Pro" pitchFamily="34" charset="-120"/>
              </a:rPr>
              <a:t>Verify the frame was captured successfully with</a:t>
            </a:r>
            <a:endParaRPr lang="en-US" sz="1100" dirty="0"/>
          </a:p>
        </p:txBody>
      </p:sp>
      <p:sp>
        <p:nvSpPr>
          <p:cNvPr id="19" name="Shape 16"/>
          <p:cNvSpPr/>
          <p:nvPr/>
        </p:nvSpPr>
        <p:spPr>
          <a:xfrm>
            <a:off x="8031004" y="4517588"/>
            <a:ext cx="6098381" cy="443508"/>
          </a:xfrm>
          <a:prstGeom prst="roundRect">
            <a:avLst>
              <a:gd name="adj" fmla="val 4842"/>
            </a:avLst>
          </a:prstGeom>
          <a:solidFill>
            <a:srgbClr val="F3E3D8"/>
          </a:solidFill>
          <a:ln/>
        </p:spPr>
      </p:sp>
      <p:sp>
        <p:nvSpPr>
          <p:cNvPr id="20" name="Shape 17"/>
          <p:cNvSpPr/>
          <p:nvPr/>
        </p:nvSpPr>
        <p:spPr>
          <a:xfrm>
            <a:off x="8023860" y="4517588"/>
            <a:ext cx="6112669" cy="443508"/>
          </a:xfrm>
          <a:prstGeom prst="roundRect">
            <a:avLst>
              <a:gd name="adj" fmla="val 4842"/>
            </a:avLst>
          </a:prstGeom>
          <a:solidFill>
            <a:srgbClr val="F3E3D8"/>
          </a:solidFill>
          <a:ln/>
        </p:spPr>
      </p:sp>
      <p:sp>
        <p:nvSpPr>
          <p:cNvPr id="21" name="Text 18"/>
          <p:cNvSpPr/>
          <p:nvPr/>
        </p:nvSpPr>
        <p:spPr>
          <a:xfrm>
            <a:off x="8166973" y="4624864"/>
            <a:ext cx="5826443" cy="228957"/>
          </a:xfrm>
          <a:prstGeom prst="rect">
            <a:avLst/>
          </a:prstGeom>
          <a:noFill/>
          <a:ln/>
        </p:spPr>
        <p:txBody>
          <a:bodyPr wrap="none" lIns="0" tIns="0" rIns="0" bIns="0" rtlCol="0" anchor="t"/>
          <a:lstStyle/>
          <a:p>
            <a:pPr algn="l" indent="0" marL="0">
              <a:lnSpc>
                <a:spcPts val="1800"/>
              </a:lnSpc>
              <a:buNone/>
            </a:pPr>
            <a:r>
              <a:rPr lang="en-US" sz="1100" dirty="0">
                <a:solidFill>
                  <a:srgbClr val="504C49"/>
                </a:solidFill>
                <a:highlight>
                  <a:srgbClr val="F3E3D8"/>
                </a:highlight>
                <a:latin typeface="Consolas" pitchFamily="34" charset="0"/>
                <a:ea typeface="Consolas" pitchFamily="34" charset="-122"/>
                <a:cs typeface="Consolas" pitchFamily="34" charset="-120"/>
              </a:rPr>
              <a:t>if not ret: break</a:t>
            </a:r>
            <a:endParaRPr lang="en-US" sz="1100" dirty="0"/>
          </a:p>
        </p:txBody>
      </p:sp>
      <p:sp>
        <p:nvSpPr>
          <p:cNvPr id="22" name="Text 19"/>
          <p:cNvSpPr/>
          <p:nvPr/>
        </p:nvSpPr>
        <p:spPr>
          <a:xfrm>
            <a:off x="8031004" y="5122069"/>
            <a:ext cx="6098381" cy="228957"/>
          </a:xfrm>
          <a:prstGeom prst="rect">
            <a:avLst/>
          </a:prstGeom>
          <a:noFill/>
          <a:ln/>
        </p:spPr>
        <p:txBody>
          <a:bodyPr wrap="none" lIns="0" tIns="0" rIns="0" bIns="0" rtlCol="0" anchor="t"/>
          <a:lstStyle/>
          <a:p>
            <a:pPr algn="l" indent="0" marL="0">
              <a:lnSpc>
                <a:spcPts val="1800"/>
              </a:lnSpc>
              <a:buNone/>
            </a:pPr>
            <a:r>
              <a:rPr lang="en-US" sz="1100" dirty="0">
                <a:solidFill>
                  <a:srgbClr val="504C49"/>
                </a:solidFill>
                <a:latin typeface="Source Serif Pro" pitchFamily="34" charset="0"/>
                <a:ea typeface="Source Serif Pro" pitchFamily="34" charset="-122"/>
                <a:cs typeface="Source Serif Pro" pitchFamily="34" charset="-120"/>
              </a:rPr>
              <a:t> to exit the loop if the camera stops working.</a:t>
            </a:r>
            <a:endParaRPr lang="en-US" sz="1100" dirty="0"/>
          </a:p>
        </p:txBody>
      </p:sp>
      <p:sp>
        <p:nvSpPr>
          <p:cNvPr id="23" name="Shape 20"/>
          <p:cNvSpPr/>
          <p:nvPr/>
        </p:nvSpPr>
        <p:spPr>
          <a:xfrm>
            <a:off x="6739950" y="5235892"/>
            <a:ext cx="429458" cy="15240"/>
          </a:xfrm>
          <a:prstGeom prst="roundRect">
            <a:avLst>
              <a:gd name="adj" fmla="val 140912"/>
            </a:avLst>
          </a:prstGeom>
          <a:solidFill>
            <a:srgbClr val="D8D4D4"/>
          </a:solidFill>
          <a:ln/>
        </p:spPr>
      </p:sp>
      <p:sp>
        <p:nvSpPr>
          <p:cNvPr id="24" name="Shape 21"/>
          <p:cNvSpPr/>
          <p:nvPr/>
        </p:nvSpPr>
        <p:spPr>
          <a:xfrm>
            <a:off x="7154168" y="5082540"/>
            <a:ext cx="322064" cy="322064"/>
          </a:xfrm>
          <a:prstGeom prst="roundRect">
            <a:avLst>
              <a:gd name="adj" fmla="val 6668"/>
            </a:avLst>
          </a:prstGeom>
          <a:solidFill>
            <a:srgbClr val="F9F7F7"/>
          </a:solidFill>
          <a:ln/>
        </p:spPr>
      </p:sp>
      <p:sp>
        <p:nvSpPr>
          <p:cNvPr id="25" name="Text 22"/>
          <p:cNvSpPr/>
          <p:nvPr/>
        </p:nvSpPr>
        <p:spPr>
          <a:xfrm>
            <a:off x="7207806" y="5109329"/>
            <a:ext cx="214670" cy="268367"/>
          </a:xfrm>
          <a:prstGeom prst="rect">
            <a:avLst/>
          </a:prstGeom>
          <a:noFill/>
          <a:ln/>
        </p:spPr>
        <p:txBody>
          <a:bodyPr wrap="none" lIns="0" tIns="0" rIns="0" bIns="0" rtlCol="0" anchor="t"/>
          <a:lstStyle/>
          <a:p>
            <a:pPr algn="ctr" indent="0" marL="0">
              <a:lnSpc>
                <a:spcPts val="1650"/>
              </a:lnSpc>
              <a:buNone/>
            </a:pPr>
            <a:r>
              <a:rPr lang="en-US" sz="1650" dirty="0">
                <a:solidFill>
                  <a:srgbClr val="504C49"/>
                </a:solidFill>
                <a:latin typeface="Platypi Medium" pitchFamily="34" charset="0"/>
                <a:ea typeface="Platypi Medium" pitchFamily="34" charset="-122"/>
                <a:cs typeface="Platypi Medium" pitchFamily="34" charset="-120"/>
              </a:rPr>
              <a:t>3</a:t>
            </a:r>
            <a:endParaRPr lang="en-US" sz="1650" dirty="0"/>
          </a:p>
        </p:txBody>
      </p:sp>
      <p:sp>
        <p:nvSpPr>
          <p:cNvPr id="26" name="Text 23"/>
          <p:cNvSpPr/>
          <p:nvPr/>
        </p:nvSpPr>
        <p:spPr>
          <a:xfrm>
            <a:off x="4809887" y="5064681"/>
            <a:ext cx="1789509" cy="223599"/>
          </a:xfrm>
          <a:prstGeom prst="rect">
            <a:avLst/>
          </a:prstGeom>
          <a:noFill/>
          <a:ln/>
        </p:spPr>
        <p:txBody>
          <a:bodyPr wrap="none" lIns="0" tIns="0" rIns="0" bIns="0" rtlCol="0" anchor="t"/>
          <a:lstStyle/>
          <a:p>
            <a:pPr algn="r" indent="0" marL="0">
              <a:lnSpc>
                <a:spcPts val="1750"/>
              </a:lnSpc>
              <a:buNone/>
            </a:pPr>
            <a:r>
              <a:rPr lang="en-US" sz="1400" dirty="0">
                <a:solidFill>
                  <a:srgbClr val="504C49"/>
                </a:solidFill>
                <a:latin typeface="Platypi Medium" pitchFamily="34" charset="0"/>
                <a:ea typeface="Platypi Medium" pitchFamily="34" charset="-122"/>
                <a:cs typeface="Platypi Medium" pitchFamily="34" charset="-120"/>
              </a:rPr>
              <a:t>Write Frame to File</a:t>
            </a:r>
            <a:endParaRPr lang="en-US" sz="1400" dirty="0"/>
          </a:p>
        </p:txBody>
      </p:sp>
      <p:sp>
        <p:nvSpPr>
          <p:cNvPr id="27" name="Text 24"/>
          <p:cNvSpPr/>
          <p:nvPr/>
        </p:nvSpPr>
        <p:spPr>
          <a:xfrm>
            <a:off x="501015" y="5374124"/>
            <a:ext cx="6098381" cy="228957"/>
          </a:xfrm>
          <a:prstGeom prst="rect">
            <a:avLst/>
          </a:prstGeom>
          <a:noFill/>
          <a:ln/>
        </p:spPr>
        <p:txBody>
          <a:bodyPr wrap="none" lIns="0" tIns="0" rIns="0" bIns="0" rtlCol="0" anchor="t"/>
          <a:lstStyle/>
          <a:p>
            <a:pPr algn="r" indent="0" marL="0">
              <a:lnSpc>
                <a:spcPts val="1800"/>
              </a:lnSpc>
              <a:buNone/>
            </a:pPr>
            <a:r>
              <a:rPr lang="en-US" sz="1100" dirty="0">
                <a:solidFill>
                  <a:srgbClr val="504C49"/>
                </a:solidFill>
                <a:latin typeface="Source Serif Pro" pitchFamily="34" charset="0"/>
                <a:ea typeface="Source Serif Pro" pitchFamily="34" charset="-122"/>
                <a:cs typeface="Source Serif Pro" pitchFamily="34" charset="-120"/>
              </a:rPr>
              <a:t>Save the current frame to your video file using</a:t>
            </a:r>
            <a:endParaRPr lang="en-US" sz="1100" dirty="0"/>
          </a:p>
        </p:txBody>
      </p:sp>
      <p:sp>
        <p:nvSpPr>
          <p:cNvPr id="28" name="Shape 25"/>
          <p:cNvSpPr/>
          <p:nvPr/>
        </p:nvSpPr>
        <p:spPr>
          <a:xfrm>
            <a:off x="501015" y="5764054"/>
            <a:ext cx="6098381" cy="443508"/>
          </a:xfrm>
          <a:prstGeom prst="roundRect">
            <a:avLst>
              <a:gd name="adj" fmla="val 4842"/>
            </a:avLst>
          </a:prstGeom>
          <a:solidFill>
            <a:srgbClr val="F3E3D8"/>
          </a:solidFill>
          <a:ln/>
        </p:spPr>
      </p:sp>
      <p:sp>
        <p:nvSpPr>
          <p:cNvPr id="29" name="Shape 26"/>
          <p:cNvSpPr/>
          <p:nvPr/>
        </p:nvSpPr>
        <p:spPr>
          <a:xfrm>
            <a:off x="493871" y="5764054"/>
            <a:ext cx="6112669" cy="443508"/>
          </a:xfrm>
          <a:prstGeom prst="roundRect">
            <a:avLst>
              <a:gd name="adj" fmla="val 4842"/>
            </a:avLst>
          </a:prstGeom>
          <a:solidFill>
            <a:srgbClr val="F3E3D8"/>
          </a:solidFill>
          <a:ln/>
        </p:spPr>
      </p:sp>
      <p:sp>
        <p:nvSpPr>
          <p:cNvPr id="30" name="Text 27"/>
          <p:cNvSpPr/>
          <p:nvPr/>
        </p:nvSpPr>
        <p:spPr>
          <a:xfrm>
            <a:off x="636984" y="5871329"/>
            <a:ext cx="5826443" cy="228957"/>
          </a:xfrm>
          <a:prstGeom prst="rect">
            <a:avLst/>
          </a:prstGeom>
          <a:noFill/>
          <a:ln/>
        </p:spPr>
        <p:txBody>
          <a:bodyPr wrap="none" lIns="0" tIns="0" rIns="0" bIns="0" rtlCol="0" anchor="t"/>
          <a:lstStyle/>
          <a:p>
            <a:pPr algn="r" indent="0" marL="0">
              <a:lnSpc>
                <a:spcPts val="1800"/>
              </a:lnSpc>
              <a:buNone/>
            </a:pPr>
            <a:r>
              <a:rPr lang="en-US" sz="1100" dirty="0">
                <a:solidFill>
                  <a:srgbClr val="504C49"/>
                </a:solidFill>
                <a:highlight>
                  <a:srgbClr val="F3E3D8"/>
                </a:highlight>
                <a:latin typeface="Consolas" pitchFamily="34" charset="0"/>
                <a:ea typeface="Consolas" pitchFamily="34" charset="-122"/>
                <a:cs typeface="Consolas" pitchFamily="34" charset="-120"/>
              </a:rPr>
              <a:t>writer.write(frame)</a:t>
            </a:r>
            <a:endParaRPr lang="en-US" sz="1100" dirty="0"/>
          </a:p>
        </p:txBody>
      </p:sp>
      <p:sp>
        <p:nvSpPr>
          <p:cNvPr id="31" name="Text 28"/>
          <p:cNvSpPr/>
          <p:nvPr/>
        </p:nvSpPr>
        <p:spPr>
          <a:xfrm>
            <a:off x="501015" y="6368534"/>
            <a:ext cx="6098381" cy="228957"/>
          </a:xfrm>
          <a:prstGeom prst="rect">
            <a:avLst/>
          </a:prstGeom>
          <a:noFill/>
          <a:ln/>
        </p:spPr>
        <p:txBody>
          <a:bodyPr wrap="none" lIns="0" tIns="0" rIns="0" bIns="0" rtlCol="0" anchor="t"/>
          <a:lstStyle/>
          <a:p>
            <a:pPr algn="r" indent="0" marL="0">
              <a:lnSpc>
                <a:spcPts val="1800"/>
              </a:lnSpc>
              <a:buNone/>
            </a:pPr>
            <a:r>
              <a:rPr lang="en-US" sz="1100" dirty="0">
                <a:solidFill>
                  <a:srgbClr val="504C49"/>
                </a:solidFill>
                <a:latin typeface="Source Serif Pro" pitchFamily="34" charset="0"/>
                <a:ea typeface="Source Serif Pro" pitchFamily="34" charset="-122"/>
                <a:cs typeface="Source Serif Pro" pitchFamily="34" charset="-120"/>
              </a:rPr>
              <a:t> which adds the frame to your recording.</a:t>
            </a:r>
            <a:endParaRPr lang="en-US" sz="1100" dirty="0"/>
          </a:p>
        </p:txBody>
      </p:sp>
      <p:sp>
        <p:nvSpPr>
          <p:cNvPr id="32" name="Shape 29"/>
          <p:cNvSpPr/>
          <p:nvPr/>
        </p:nvSpPr>
        <p:spPr>
          <a:xfrm>
            <a:off x="7460992" y="6216968"/>
            <a:ext cx="429458" cy="15240"/>
          </a:xfrm>
          <a:prstGeom prst="roundRect">
            <a:avLst>
              <a:gd name="adj" fmla="val 140912"/>
            </a:avLst>
          </a:prstGeom>
          <a:solidFill>
            <a:srgbClr val="D8D4D4"/>
          </a:solidFill>
          <a:ln/>
        </p:spPr>
      </p:sp>
      <p:sp>
        <p:nvSpPr>
          <p:cNvPr id="33" name="Shape 30"/>
          <p:cNvSpPr/>
          <p:nvPr/>
        </p:nvSpPr>
        <p:spPr>
          <a:xfrm>
            <a:off x="7154168" y="6063615"/>
            <a:ext cx="322064" cy="322064"/>
          </a:xfrm>
          <a:prstGeom prst="roundRect">
            <a:avLst>
              <a:gd name="adj" fmla="val 6668"/>
            </a:avLst>
          </a:prstGeom>
          <a:solidFill>
            <a:srgbClr val="F9F7F7"/>
          </a:solidFill>
          <a:ln/>
        </p:spPr>
      </p:sp>
      <p:sp>
        <p:nvSpPr>
          <p:cNvPr id="34" name="Text 31"/>
          <p:cNvSpPr/>
          <p:nvPr/>
        </p:nvSpPr>
        <p:spPr>
          <a:xfrm>
            <a:off x="7207806" y="6090404"/>
            <a:ext cx="214670" cy="268367"/>
          </a:xfrm>
          <a:prstGeom prst="rect">
            <a:avLst/>
          </a:prstGeom>
          <a:noFill/>
          <a:ln/>
        </p:spPr>
        <p:txBody>
          <a:bodyPr wrap="none" lIns="0" tIns="0" rIns="0" bIns="0" rtlCol="0" anchor="t"/>
          <a:lstStyle/>
          <a:p>
            <a:pPr algn="ctr" indent="0" marL="0">
              <a:lnSpc>
                <a:spcPts val="1650"/>
              </a:lnSpc>
              <a:buNone/>
            </a:pPr>
            <a:r>
              <a:rPr lang="en-US" sz="1650" dirty="0">
                <a:solidFill>
                  <a:srgbClr val="504C49"/>
                </a:solidFill>
                <a:latin typeface="Platypi Medium" pitchFamily="34" charset="0"/>
                <a:ea typeface="Platypi Medium" pitchFamily="34" charset="-122"/>
                <a:cs typeface="Platypi Medium" pitchFamily="34" charset="-120"/>
              </a:rPr>
              <a:t>4</a:t>
            </a:r>
            <a:endParaRPr lang="en-US" sz="1650" dirty="0"/>
          </a:p>
        </p:txBody>
      </p:sp>
      <p:sp>
        <p:nvSpPr>
          <p:cNvPr id="35" name="Text 32"/>
          <p:cNvSpPr/>
          <p:nvPr/>
        </p:nvSpPr>
        <p:spPr>
          <a:xfrm>
            <a:off x="8031004" y="6045756"/>
            <a:ext cx="1789509" cy="223599"/>
          </a:xfrm>
          <a:prstGeom prst="rect">
            <a:avLst/>
          </a:prstGeom>
          <a:noFill/>
          <a:ln/>
        </p:spPr>
        <p:txBody>
          <a:bodyPr wrap="none" lIns="0" tIns="0" rIns="0" bIns="0" rtlCol="0" anchor="t"/>
          <a:lstStyle/>
          <a:p>
            <a:pPr algn="l" indent="0" marL="0">
              <a:lnSpc>
                <a:spcPts val="1750"/>
              </a:lnSpc>
              <a:buNone/>
            </a:pPr>
            <a:r>
              <a:rPr lang="en-US" sz="1400" dirty="0">
                <a:solidFill>
                  <a:srgbClr val="504C49"/>
                </a:solidFill>
                <a:latin typeface="Platypi Medium" pitchFamily="34" charset="0"/>
                <a:ea typeface="Platypi Medium" pitchFamily="34" charset="-122"/>
                <a:cs typeface="Platypi Medium" pitchFamily="34" charset="-120"/>
              </a:rPr>
              <a:t>Display Preview</a:t>
            </a:r>
            <a:endParaRPr lang="en-US" sz="1400" dirty="0"/>
          </a:p>
        </p:txBody>
      </p:sp>
      <p:sp>
        <p:nvSpPr>
          <p:cNvPr id="36" name="Text 33"/>
          <p:cNvSpPr/>
          <p:nvPr/>
        </p:nvSpPr>
        <p:spPr>
          <a:xfrm>
            <a:off x="8031004" y="6355199"/>
            <a:ext cx="6098381" cy="228957"/>
          </a:xfrm>
          <a:prstGeom prst="rect">
            <a:avLst/>
          </a:prstGeom>
          <a:noFill/>
          <a:ln/>
        </p:spPr>
        <p:txBody>
          <a:bodyPr wrap="none" lIns="0" tIns="0" rIns="0" bIns="0" rtlCol="0" anchor="t"/>
          <a:lstStyle/>
          <a:p>
            <a:pPr algn="l" indent="0" marL="0">
              <a:lnSpc>
                <a:spcPts val="1800"/>
              </a:lnSpc>
              <a:buNone/>
            </a:pPr>
            <a:r>
              <a:rPr lang="en-US" sz="1100" dirty="0">
                <a:solidFill>
                  <a:srgbClr val="504C49"/>
                </a:solidFill>
                <a:latin typeface="Source Serif Pro" pitchFamily="34" charset="0"/>
                <a:ea typeface="Source Serif Pro" pitchFamily="34" charset="-122"/>
                <a:cs typeface="Source Serif Pro" pitchFamily="34" charset="-120"/>
              </a:rPr>
              <a:t>Show what's being recorded with</a:t>
            </a:r>
            <a:endParaRPr lang="en-US" sz="1100" dirty="0"/>
          </a:p>
        </p:txBody>
      </p:sp>
      <p:sp>
        <p:nvSpPr>
          <p:cNvPr id="37" name="Shape 34"/>
          <p:cNvSpPr/>
          <p:nvPr/>
        </p:nvSpPr>
        <p:spPr>
          <a:xfrm>
            <a:off x="8031004" y="6745129"/>
            <a:ext cx="6098381" cy="443508"/>
          </a:xfrm>
          <a:prstGeom prst="roundRect">
            <a:avLst>
              <a:gd name="adj" fmla="val 4842"/>
            </a:avLst>
          </a:prstGeom>
          <a:solidFill>
            <a:srgbClr val="F3E3D8"/>
          </a:solidFill>
          <a:ln/>
        </p:spPr>
      </p:sp>
      <p:sp>
        <p:nvSpPr>
          <p:cNvPr id="38" name="Shape 35"/>
          <p:cNvSpPr/>
          <p:nvPr/>
        </p:nvSpPr>
        <p:spPr>
          <a:xfrm>
            <a:off x="8023860" y="6745129"/>
            <a:ext cx="6112669" cy="443508"/>
          </a:xfrm>
          <a:prstGeom prst="roundRect">
            <a:avLst>
              <a:gd name="adj" fmla="val 4842"/>
            </a:avLst>
          </a:prstGeom>
          <a:solidFill>
            <a:srgbClr val="F3E3D8"/>
          </a:solidFill>
          <a:ln/>
        </p:spPr>
      </p:sp>
      <p:sp>
        <p:nvSpPr>
          <p:cNvPr id="39" name="Text 36"/>
          <p:cNvSpPr/>
          <p:nvPr/>
        </p:nvSpPr>
        <p:spPr>
          <a:xfrm>
            <a:off x="8166973" y="6852404"/>
            <a:ext cx="5826443" cy="228957"/>
          </a:xfrm>
          <a:prstGeom prst="rect">
            <a:avLst/>
          </a:prstGeom>
          <a:noFill/>
          <a:ln/>
        </p:spPr>
        <p:txBody>
          <a:bodyPr wrap="none" lIns="0" tIns="0" rIns="0" bIns="0" rtlCol="0" anchor="t"/>
          <a:lstStyle/>
          <a:p>
            <a:pPr algn="l" indent="0" marL="0">
              <a:lnSpc>
                <a:spcPts val="1800"/>
              </a:lnSpc>
              <a:buNone/>
            </a:pPr>
            <a:r>
              <a:rPr lang="en-US" sz="1100" dirty="0">
                <a:solidFill>
                  <a:srgbClr val="504C49"/>
                </a:solidFill>
                <a:highlight>
                  <a:srgbClr val="F3E3D8"/>
                </a:highlight>
                <a:latin typeface="Consolas" pitchFamily="34" charset="0"/>
                <a:ea typeface="Consolas" pitchFamily="34" charset="-122"/>
                <a:cs typeface="Consolas" pitchFamily="34" charset="-120"/>
              </a:rPr>
              <a:t>cv2.imshow("Recording", frame)</a:t>
            </a:r>
            <a:endParaRPr lang="en-US" sz="1100" dirty="0"/>
          </a:p>
        </p:txBody>
      </p:sp>
      <p:sp>
        <p:nvSpPr>
          <p:cNvPr id="40" name="Text 37"/>
          <p:cNvSpPr/>
          <p:nvPr/>
        </p:nvSpPr>
        <p:spPr>
          <a:xfrm>
            <a:off x="8031004" y="7349609"/>
            <a:ext cx="6098381" cy="228957"/>
          </a:xfrm>
          <a:prstGeom prst="rect">
            <a:avLst/>
          </a:prstGeom>
          <a:noFill/>
          <a:ln/>
        </p:spPr>
        <p:txBody>
          <a:bodyPr wrap="none" lIns="0" tIns="0" rIns="0" bIns="0" rtlCol="0" anchor="t"/>
          <a:lstStyle/>
          <a:p>
            <a:pPr algn="l" indent="0" marL="0">
              <a:lnSpc>
                <a:spcPts val="1800"/>
              </a:lnSpc>
              <a:buNone/>
            </a:pPr>
            <a:r>
              <a:rPr lang="en-US" sz="1100" dirty="0">
                <a:solidFill>
                  <a:srgbClr val="504C49"/>
                </a:solidFill>
                <a:latin typeface="Source Serif Pro" pitchFamily="34" charset="0"/>
                <a:ea typeface="Source Serif Pro" pitchFamily="34" charset="-122"/>
                <a:cs typeface="Source Serif Pro" pitchFamily="34" charset="-120"/>
              </a:rPr>
              <a:t> so you can monitor the recording process.</a:t>
            </a:r>
            <a:endParaRPr lang="en-US" sz="11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957"/>
          </a:xfrm>
          <a:prstGeom prst="rect">
            <a:avLst/>
          </a:prstGeom>
        </p:spPr>
      </p:pic>
      <p:sp>
        <p:nvSpPr>
          <p:cNvPr id="3" name="Text 0"/>
          <p:cNvSpPr/>
          <p:nvPr/>
        </p:nvSpPr>
        <p:spPr>
          <a:xfrm>
            <a:off x="6148388" y="520184"/>
            <a:ext cx="7820025" cy="1182291"/>
          </a:xfrm>
          <a:prstGeom prst="rect">
            <a:avLst/>
          </a:prstGeom>
          <a:noFill/>
          <a:ln/>
        </p:spPr>
        <p:txBody>
          <a:bodyPr wrap="square" lIns="0" tIns="0" rIns="0" bIns="0" rtlCol="0" anchor="t"/>
          <a:lstStyle/>
          <a:p>
            <a:pPr indent="0" marL="0">
              <a:lnSpc>
                <a:spcPts val="4650"/>
              </a:lnSpc>
              <a:buNone/>
            </a:pPr>
            <a:r>
              <a:rPr lang="en-US" sz="3700" dirty="0">
                <a:solidFill>
                  <a:srgbClr val="201B18"/>
                </a:solidFill>
                <a:latin typeface="Platypi Medium" pitchFamily="34" charset="0"/>
                <a:ea typeface="Platypi Medium" pitchFamily="34" charset="-122"/>
                <a:cs typeface="Platypi Medium" pitchFamily="34" charset="-120"/>
              </a:rPr>
              <a:t>Implementing the Recording Loop</a:t>
            </a:r>
            <a:endParaRPr lang="en-US" sz="3700" dirty="0"/>
          </a:p>
        </p:txBody>
      </p:sp>
      <p:sp>
        <p:nvSpPr>
          <p:cNvPr id="4" name="Shape 1"/>
          <p:cNvSpPr/>
          <p:nvPr/>
        </p:nvSpPr>
        <p:spPr>
          <a:xfrm>
            <a:off x="6148388" y="1986201"/>
            <a:ext cx="141803" cy="1510665"/>
          </a:xfrm>
          <a:prstGeom prst="roundRect">
            <a:avLst>
              <a:gd name="adj" fmla="val 20009"/>
            </a:avLst>
          </a:prstGeom>
          <a:solidFill>
            <a:srgbClr val="F9F7F7"/>
          </a:solidFill>
          <a:ln/>
        </p:spPr>
      </p:sp>
      <p:sp>
        <p:nvSpPr>
          <p:cNvPr id="5" name="Text 2"/>
          <p:cNvSpPr/>
          <p:nvPr/>
        </p:nvSpPr>
        <p:spPr>
          <a:xfrm>
            <a:off x="6573917" y="1986201"/>
            <a:ext cx="2364462" cy="295513"/>
          </a:xfrm>
          <a:prstGeom prst="rect">
            <a:avLst/>
          </a:prstGeom>
          <a:noFill/>
          <a:ln/>
        </p:spPr>
        <p:txBody>
          <a:bodyPr wrap="none" lIns="0" tIns="0" rIns="0" bIns="0" rtlCol="0" anchor="t"/>
          <a:lstStyle/>
          <a:p>
            <a:pPr algn="l" indent="0" marL="0">
              <a:lnSpc>
                <a:spcPts val="2300"/>
              </a:lnSpc>
              <a:buNone/>
            </a:pPr>
            <a:r>
              <a:rPr lang="en-US" sz="1850" dirty="0">
                <a:solidFill>
                  <a:srgbClr val="504C49"/>
                </a:solidFill>
                <a:latin typeface="Platypi Medium" pitchFamily="34" charset="0"/>
                <a:ea typeface="Platypi Medium" pitchFamily="34" charset="-122"/>
                <a:cs typeface="Platypi Medium" pitchFamily="34" charset="-120"/>
              </a:rPr>
              <a:t>Create Infinite Loop</a:t>
            </a:r>
            <a:endParaRPr lang="en-US" sz="1850" dirty="0"/>
          </a:p>
        </p:txBody>
      </p:sp>
      <p:sp>
        <p:nvSpPr>
          <p:cNvPr id="6" name="Text 3"/>
          <p:cNvSpPr/>
          <p:nvPr/>
        </p:nvSpPr>
        <p:spPr>
          <a:xfrm>
            <a:off x="6573917" y="2395180"/>
            <a:ext cx="7394496" cy="302657"/>
          </a:xfrm>
          <a:prstGeom prst="rect">
            <a:avLst/>
          </a:prstGeom>
          <a:noFill/>
          <a:ln/>
        </p:spPr>
        <p:txBody>
          <a:bodyPr wrap="none" lIns="0" tIns="0" rIns="0" bIns="0" rtlCol="0" anchor="t"/>
          <a:lstStyle/>
          <a:p>
            <a:pPr algn="l" indent="0" marL="0">
              <a:lnSpc>
                <a:spcPts val="2350"/>
              </a:lnSpc>
              <a:buNone/>
            </a:pPr>
            <a:r>
              <a:rPr lang="en-US" sz="1450" dirty="0">
                <a:solidFill>
                  <a:srgbClr val="504C49"/>
                </a:solidFill>
                <a:latin typeface="Source Serif Pro" pitchFamily="34" charset="0"/>
                <a:ea typeface="Source Serif Pro" pitchFamily="34" charset="-122"/>
                <a:cs typeface="Source Serif Pro" pitchFamily="34" charset="-120"/>
              </a:rPr>
              <a:t>Set up a while loop that continues until manually stopped:</a:t>
            </a:r>
            <a:endParaRPr lang="en-US" sz="1450" dirty="0"/>
          </a:p>
        </p:txBody>
      </p:sp>
      <p:sp>
        <p:nvSpPr>
          <p:cNvPr id="7" name="Shape 4"/>
          <p:cNvSpPr/>
          <p:nvPr/>
        </p:nvSpPr>
        <p:spPr>
          <a:xfrm>
            <a:off x="6573917" y="2910602"/>
            <a:ext cx="7394496" cy="586264"/>
          </a:xfrm>
          <a:prstGeom prst="roundRect">
            <a:avLst>
              <a:gd name="adj" fmla="val 4840"/>
            </a:avLst>
          </a:prstGeom>
          <a:solidFill>
            <a:srgbClr val="F3E3D8"/>
          </a:solidFill>
          <a:ln/>
        </p:spPr>
      </p:sp>
      <p:sp>
        <p:nvSpPr>
          <p:cNvPr id="8" name="Shape 5"/>
          <p:cNvSpPr/>
          <p:nvPr/>
        </p:nvSpPr>
        <p:spPr>
          <a:xfrm>
            <a:off x="6564511" y="2910602"/>
            <a:ext cx="7413308" cy="586264"/>
          </a:xfrm>
          <a:prstGeom prst="roundRect">
            <a:avLst>
              <a:gd name="adj" fmla="val 4840"/>
            </a:avLst>
          </a:prstGeom>
          <a:solidFill>
            <a:srgbClr val="F3E3D8"/>
          </a:solidFill>
          <a:ln/>
        </p:spPr>
      </p:sp>
      <p:sp>
        <p:nvSpPr>
          <p:cNvPr id="9" name="Text 6"/>
          <p:cNvSpPr/>
          <p:nvPr/>
        </p:nvSpPr>
        <p:spPr>
          <a:xfrm>
            <a:off x="6753582" y="3052405"/>
            <a:ext cx="7035165" cy="302657"/>
          </a:xfrm>
          <a:prstGeom prst="rect">
            <a:avLst/>
          </a:prstGeom>
          <a:noFill/>
          <a:ln/>
        </p:spPr>
        <p:txBody>
          <a:bodyPr wrap="none" lIns="0" tIns="0" rIns="0" bIns="0" rtlCol="0" anchor="t"/>
          <a:lstStyle/>
          <a:p>
            <a:pPr algn="l" indent="0" marL="0">
              <a:lnSpc>
                <a:spcPts val="2350"/>
              </a:lnSpc>
              <a:buNone/>
            </a:pPr>
            <a:r>
              <a:rPr lang="en-US" sz="1450" dirty="0">
                <a:solidFill>
                  <a:srgbClr val="504C49"/>
                </a:solidFill>
                <a:highlight>
                  <a:srgbClr val="F3E3D8"/>
                </a:highlight>
                <a:latin typeface="Consolas" pitchFamily="34" charset="0"/>
                <a:ea typeface="Consolas" pitchFamily="34" charset="-122"/>
                <a:cs typeface="Consolas" pitchFamily="34" charset="-120"/>
              </a:rPr>
              <a:t>while True:</a:t>
            </a:r>
            <a:endParaRPr lang="en-US" sz="1450" dirty="0"/>
          </a:p>
        </p:txBody>
      </p:sp>
      <p:sp>
        <p:nvSpPr>
          <p:cNvPr id="10" name="Shape 7"/>
          <p:cNvSpPr/>
          <p:nvPr/>
        </p:nvSpPr>
        <p:spPr>
          <a:xfrm>
            <a:off x="6432113" y="3685937"/>
            <a:ext cx="141803" cy="1014293"/>
          </a:xfrm>
          <a:prstGeom prst="roundRect">
            <a:avLst>
              <a:gd name="adj" fmla="val 20009"/>
            </a:avLst>
          </a:prstGeom>
          <a:solidFill>
            <a:srgbClr val="F9F7F7"/>
          </a:solidFill>
          <a:ln/>
        </p:spPr>
      </p:sp>
      <p:sp>
        <p:nvSpPr>
          <p:cNvPr id="11" name="Text 8"/>
          <p:cNvSpPr/>
          <p:nvPr/>
        </p:nvSpPr>
        <p:spPr>
          <a:xfrm>
            <a:off x="6857643" y="3685937"/>
            <a:ext cx="2364462" cy="295513"/>
          </a:xfrm>
          <a:prstGeom prst="rect">
            <a:avLst/>
          </a:prstGeom>
          <a:noFill/>
          <a:ln/>
        </p:spPr>
        <p:txBody>
          <a:bodyPr wrap="none" lIns="0" tIns="0" rIns="0" bIns="0" rtlCol="0" anchor="t"/>
          <a:lstStyle/>
          <a:p>
            <a:pPr algn="l" indent="0" marL="0">
              <a:lnSpc>
                <a:spcPts val="2300"/>
              </a:lnSpc>
              <a:buNone/>
            </a:pPr>
            <a:r>
              <a:rPr lang="en-US" sz="1850" dirty="0">
                <a:solidFill>
                  <a:srgbClr val="504C49"/>
                </a:solidFill>
                <a:latin typeface="Platypi Medium" pitchFamily="34" charset="0"/>
                <a:ea typeface="Platypi Medium" pitchFamily="34" charset="-122"/>
                <a:cs typeface="Platypi Medium" pitchFamily="34" charset="-120"/>
              </a:rPr>
              <a:t>Process Each Frame</a:t>
            </a:r>
            <a:endParaRPr lang="en-US" sz="1850" dirty="0"/>
          </a:p>
        </p:txBody>
      </p:sp>
      <p:sp>
        <p:nvSpPr>
          <p:cNvPr id="12" name="Text 9"/>
          <p:cNvSpPr/>
          <p:nvPr/>
        </p:nvSpPr>
        <p:spPr>
          <a:xfrm>
            <a:off x="6857643" y="4094917"/>
            <a:ext cx="7110770" cy="605314"/>
          </a:xfrm>
          <a:prstGeom prst="rect">
            <a:avLst/>
          </a:prstGeom>
          <a:noFill/>
          <a:ln/>
        </p:spPr>
        <p:txBody>
          <a:bodyPr wrap="square" lIns="0" tIns="0" rIns="0" bIns="0" rtlCol="0" anchor="t"/>
          <a:lstStyle/>
          <a:p>
            <a:pPr algn="l" indent="0" marL="0">
              <a:lnSpc>
                <a:spcPts val="2350"/>
              </a:lnSpc>
              <a:buNone/>
            </a:pPr>
            <a:r>
              <a:rPr lang="en-US" sz="1450" dirty="0">
                <a:solidFill>
                  <a:srgbClr val="504C49"/>
                </a:solidFill>
                <a:latin typeface="Source Serif Pro" pitchFamily="34" charset="0"/>
                <a:ea typeface="Source Serif Pro" pitchFamily="34" charset="-122"/>
                <a:cs typeface="Source Serif Pro" pitchFamily="34" charset="-120"/>
              </a:rPr>
              <a:t>For each iteration, capture a frame, check its validity, save it to the video file, and display it.</a:t>
            </a:r>
            <a:endParaRPr lang="en-US" sz="1450" dirty="0"/>
          </a:p>
        </p:txBody>
      </p:sp>
      <p:sp>
        <p:nvSpPr>
          <p:cNvPr id="13" name="Shape 10"/>
          <p:cNvSpPr/>
          <p:nvPr/>
        </p:nvSpPr>
        <p:spPr>
          <a:xfrm>
            <a:off x="6715839" y="4889302"/>
            <a:ext cx="141803" cy="1510665"/>
          </a:xfrm>
          <a:prstGeom prst="roundRect">
            <a:avLst>
              <a:gd name="adj" fmla="val 20009"/>
            </a:avLst>
          </a:prstGeom>
          <a:solidFill>
            <a:srgbClr val="F9F7F7"/>
          </a:solidFill>
          <a:ln/>
        </p:spPr>
      </p:sp>
      <p:sp>
        <p:nvSpPr>
          <p:cNvPr id="14" name="Text 11"/>
          <p:cNvSpPr/>
          <p:nvPr/>
        </p:nvSpPr>
        <p:spPr>
          <a:xfrm>
            <a:off x="7141369" y="4889302"/>
            <a:ext cx="2364462" cy="295513"/>
          </a:xfrm>
          <a:prstGeom prst="rect">
            <a:avLst/>
          </a:prstGeom>
          <a:noFill/>
          <a:ln/>
        </p:spPr>
        <p:txBody>
          <a:bodyPr wrap="none" lIns="0" tIns="0" rIns="0" bIns="0" rtlCol="0" anchor="t"/>
          <a:lstStyle/>
          <a:p>
            <a:pPr algn="l" indent="0" marL="0">
              <a:lnSpc>
                <a:spcPts val="2300"/>
              </a:lnSpc>
              <a:buNone/>
            </a:pPr>
            <a:r>
              <a:rPr lang="en-US" sz="1850" dirty="0">
                <a:solidFill>
                  <a:srgbClr val="504C49"/>
                </a:solidFill>
                <a:latin typeface="Platypi Medium" pitchFamily="34" charset="0"/>
                <a:ea typeface="Platypi Medium" pitchFamily="34" charset="-122"/>
                <a:cs typeface="Platypi Medium" pitchFamily="34" charset="-120"/>
              </a:rPr>
              <a:t>Add Exit Condition</a:t>
            </a:r>
            <a:endParaRPr lang="en-US" sz="1850" dirty="0"/>
          </a:p>
        </p:txBody>
      </p:sp>
      <p:sp>
        <p:nvSpPr>
          <p:cNvPr id="15" name="Text 12"/>
          <p:cNvSpPr/>
          <p:nvPr/>
        </p:nvSpPr>
        <p:spPr>
          <a:xfrm>
            <a:off x="7141369" y="5298281"/>
            <a:ext cx="6827044" cy="302657"/>
          </a:xfrm>
          <a:prstGeom prst="rect">
            <a:avLst/>
          </a:prstGeom>
          <a:noFill/>
          <a:ln/>
        </p:spPr>
        <p:txBody>
          <a:bodyPr wrap="none" lIns="0" tIns="0" rIns="0" bIns="0" rtlCol="0" anchor="t"/>
          <a:lstStyle/>
          <a:p>
            <a:pPr algn="l" indent="0" marL="0">
              <a:lnSpc>
                <a:spcPts val="2350"/>
              </a:lnSpc>
              <a:buNone/>
            </a:pPr>
            <a:r>
              <a:rPr lang="en-US" sz="1450" dirty="0">
                <a:solidFill>
                  <a:srgbClr val="504C49"/>
                </a:solidFill>
                <a:latin typeface="Source Serif Pro" pitchFamily="34" charset="0"/>
                <a:ea typeface="Source Serif Pro" pitchFamily="34" charset="-122"/>
                <a:cs typeface="Source Serif Pro" pitchFamily="34" charset="-120"/>
              </a:rPr>
              <a:t>Include a way to stop recording when the user presses a key:</a:t>
            </a:r>
            <a:endParaRPr lang="en-US" sz="1450" dirty="0"/>
          </a:p>
        </p:txBody>
      </p:sp>
      <p:sp>
        <p:nvSpPr>
          <p:cNvPr id="16" name="Shape 13"/>
          <p:cNvSpPr/>
          <p:nvPr/>
        </p:nvSpPr>
        <p:spPr>
          <a:xfrm>
            <a:off x="7141369" y="5813703"/>
            <a:ext cx="6827044" cy="586264"/>
          </a:xfrm>
          <a:prstGeom prst="roundRect">
            <a:avLst>
              <a:gd name="adj" fmla="val 4840"/>
            </a:avLst>
          </a:prstGeom>
          <a:solidFill>
            <a:srgbClr val="F3E3D8"/>
          </a:solidFill>
          <a:ln/>
        </p:spPr>
      </p:sp>
      <p:sp>
        <p:nvSpPr>
          <p:cNvPr id="17" name="Shape 14"/>
          <p:cNvSpPr/>
          <p:nvPr/>
        </p:nvSpPr>
        <p:spPr>
          <a:xfrm>
            <a:off x="7131963" y="5813703"/>
            <a:ext cx="6845856" cy="586264"/>
          </a:xfrm>
          <a:prstGeom prst="roundRect">
            <a:avLst>
              <a:gd name="adj" fmla="val 4840"/>
            </a:avLst>
          </a:prstGeom>
          <a:solidFill>
            <a:srgbClr val="F3E3D8"/>
          </a:solidFill>
          <a:ln/>
        </p:spPr>
      </p:sp>
      <p:sp>
        <p:nvSpPr>
          <p:cNvPr id="18" name="Text 15"/>
          <p:cNvSpPr/>
          <p:nvPr/>
        </p:nvSpPr>
        <p:spPr>
          <a:xfrm>
            <a:off x="7321034" y="5955506"/>
            <a:ext cx="6467713" cy="302657"/>
          </a:xfrm>
          <a:prstGeom prst="rect">
            <a:avLst/>
          </a:prstGeom>
          <a:noFill/>
          <a:ln/>
        </p:spPr>
        <p:txBody>
          <a:bodyPr wrap="none" lIns="0" tIns="0" rIns="0" bIns="0" rtlCol="0" anchor="t"/>
          <a:lstStyle/>
          <a:p>
            <a:pPr algn="l" indent="0" marL="0">
              <a:lnSpc>
                <a:spcPts val="2350"/>
              </a:lnSpc>
              <a:buNone/>
            </a:pPr>
            <a:r>
              <a:rPr lang="en-US" sz="1450" dirty="0">
                <a:solidFill>
                  <a:srgbClr val="504C49"/>
                </a:solidFill>
                <a:highlight>
                  <a:srgbClr val="F3E3D8"/>
                </a:highlight>
                <a:latin typeface="Consolas" pitchFamily="34" charset="0"/>
                <a:ea typeface="Consolas" pitchFamily="34" charset="-122"/>
                <a:cs typeface="Consolas" pitchFamily="34" charset="-120"/>
              </a:rPr>
              <a:t>if cv2.waitKey(1) &amp; 0xFF == ord('q'): break</a:t>
            </a:r>
            <a:endParaRPr lang="en-US" sz="1450" dirty="0"/>
          </a:p>
        </p:txBody>
      </p:sp>
      <p:sp>
        <p:nvSpPr>
          <p:cNvPr id="19" name="Text 16"/>
          <p:cNvSpPr/>
          <p:nvPr/>
        </p:nvSpPr>
        <p:spPr>
          <a:xfrm>
            <a:off x="6148388" y="6801803"/>
            <a:ext cx="7820025" cy="907971"/>
          </a:xfrm>
          <a:prstGeom prst="rect">
            <a:avLst/>
          </a:prstGeom>
          <a:noFill/>
          <a:ln/>
        </p:spPr>
        <p:txBody>
          <a:bodyPr wrap="square" lIns="0" tIns="0" rIns="0" bIns="0" rtlCol="0" anchor="t"/>
          <a:lstStyle/>
          <a:p>
            <a:pPr indent="0" marL="0">
              <a:lnSpc>
                <a:spcPts val="2350"/>
              </a:lnSpc>
              <a:buNone/>
            </a:pPr>
            <a:r>
              <a:rPr lang="en-US" sz="1450" dirty="0">
                <a:solidFill>
                  <a:srgbClr val="504C49"/>
                </a:solidFill>
                <a:latin typeface="Source Serif Pro" pitchFamily="34" charset="0"/>
                <a:ea typeface="Source Serif Pro" pitchFamily="34" charset="-122"/>
                <a:cs typeface="Source Serif Pro" pitchFamily="34" charset="-120"/>
              </a:rPr>
              <a:t>The complete recording loop combines these elements to continuously capture frames until the user chooses to stop. The cv2.waitKey() function not only checks for keypresses but also gives the system time to process each frame properly.</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498872" y="392311"/>
            <a:ext cx="4737973" cy="445413"/>
          </a:xfrm>
          <a:prstGeom prst="rect">
            <a:avLst/>
          </a:prstGeom>
          <a:noFill/>
          <a:ln/>
        </p:spPr>
        <p:txBody>
          <a:bodyPr wrap="none" lIns="0" tIns="0" rIns="0" bIns="0" rtlCol="0" anchor="t"/>
          <a:lstStyle/>
          <a:p>
            <a:pPr indent="0" marL="0">
              <a:lnSpc>
                <a:spcPts val="3500"/>
              </a:lnSpc>
              <a:buNone/>
            </a:pPr>
            <a:r>
              <a:rPr lang="en-US" sz="2800" dirty="0">
                <a:solidFill>
                  <a:srgbClr val="201B18"/>
                </a:solidFill>
                <a:latin typeface="Platypi Medium" pitchFamily="34" charset="0"/>
                <a:ea typeface="Platypi Medium" pitchFamily="34" charset="-122"/>
                <a:cs typeface="Platypi Medium" pitchFamily="34" charset="-120"/>
              </a:rPr>
              <a:t>Properly Closing Resources</a:t>
            </a:r>
            <a:endParaRPr lang="en-US" sz="2800" dirty="0"/>
          </a:p>
        </p:txBody>
      </p:sp>
      <p:sp>
        <p:nvSpPr>
          <p:cNvPr id="4" name="Shape 1"/>
          <p:cNvSpPr/>
          <p:nvPr/>
        </p:nvSpPr>
        <p:spPr>
          <a:xfrm>
            <a:off x="498872" y="1211699"/>
            <a:ext cx="320635" cy="320635"/>
          </a:xfrm>
          <a:prstGeom prst="roundRect">
            <a:avLst>
              <a:gd name="adj" fmla="val 6668"/>
            </a:avLst>
          </a:prstGeom>
          <a:solidFill>
            <a:srgbClr val="F9F7F7"/>
          </a:solidFill>
          <a:ln/>
        </p:spPr>
      </p:sp>
      <p:sp>
        <p:nvSpPr>
          <p:cNvPr id="5" name="Text 2"/>
          <p:cNvSpPr/>
          <p:nvPr/>
        </p:nvSpPr>
        <p:spPr>
          <a:xfrm>
            <a:off x="552271" y="1238369"/>
            <a:ext cx="213717" cy="267176"/>
          </a:xfrm>
          <a:prstGeom prst="rect">
            <a:avLst/>
          </a:prstGeom>
          <a:noFill/>
          <a:ln/>
        </p:spPr>
        <p:txBody>
          <a:bodyPr wrap="none" lIns="0" tIns="0" rIns="0" bIns="0" rtlCol="0" anchor="t"/>
          <a:lstStyle/>
          <a:p>
            <a:pPr algn="ctr" indent="0" marL="0">
              <a:lnSpc>
                <a:spcPts val="1650"/>
              </a:lnSpc>
              <a:buNone/>
            </a:pPr>
            <a:r>
              <a:rPr lang="en-US" sz="1650" dirty="0">
                <a:solidFill>
                  <a:srgbClr val="504C49"/>
                </a:solidFill>
                <a:latin typeface="Platypi Medium" pitchFamily="34" charset="0"/>
                <a:ea typeface="Platypi Medium" pitchFamily="34" charset="-122"/>
                <a:cs typeface="Platypi Medium" pitchFamily="34" charset="-120"/>
              </a:rPr>
              <a:t>1</a:t>
            </a:r>
            <a:endParaRPr lang="en-US" sz="1650" dirty="0"/>
          </a:p>
        </p:txBody>
      </p:sp>
      <p:sp>
        <p:nvSpPr>
          <p:cNvPr id="6" name="Text 3"/>
          <p:cNvSpPr/>
          <p:nvPr/>
        </p:nvSpPr>
        <p:spPr>
          <a:xfrm>
            <a:off x="962025" y="1211699"/>
            <a:ext cx="2204561" cy="222766"/>
          </a:xfrm>
          <a:prstGeom prst="rect">
            <a:avLst/>
          </a:prstGeom>
          <a:noFill/>
          <a:ln/>
        </p:spPr>
        <p:txBody>
          <a:bodyPr wrap="none" lIns="0" tIns="0" rIns="0" bIns="0" rtlCol="0" anchor="t"/>
          <a:lstStyle/>
          <a:p>
            <a:pPr indent="0" marL="0">
              <a:lnSpc>
                <a:spcPts val="1750"/>
              </a:lnSpc>
              <a:buNone/>
            </a:pPr>
            <a:r>
              <a:rPr lang="en-US" sz="1400" dirty="0">
                <a:solidFill>
                  <a:srgbClr val="504C49"/>
                </a:solidFill>
                <a:latin typeface="Platypi Medium" pitchFamily="34" charset="0"/>
                <a:ea typeface="Platypi Medium" pitchFamily="34" charset="-122"/>
                <a:cs typeface="Platypi Medium" pitchFamily="34" charset="-120"/>
              </a:rPr>
              <a:t>Release Camera Resource</a:t>
            </a:r>
            <a:endParaRPr lang="en-US" sz="1400" dirty="0"/>
          </a:p>
        </p:txBody>
      </p:sp>
      <p:sp>
        <p:nvSpPr>
          <p:cNvPr id="7" name="Text 4"/>
          <p:cNvSpPr/>
          <p:nvPr/>
        </p:nvSpPr>
        <p:spPr>
          <a:xfrm>
            <a:off x="962025" y="1519952"/>
            <a:ext cx="7683103" cy="228005"/>
          </a:xfrm>
          <a:prstGeom prst="rect">
            <a:avLst/>
          </a:prstGeom>
          <a:noFill/>
          <a:ln/>
        </p:spPr>
        <p:txBody>
          <a:bodyPr wrap="none" lIns="0" tIns="0" rIns="0" bIns="0" rtlCol="0" anchor="t"/>
          <a:lstStyle/>
          <a:p>
            <a:pPr indent="0" marL="0">
              <a:lnSpc>
                <a:spcPts val="1750"/>
              </a:lnSpc>
              <a:buNone/>
            </a:pPr>
            <a:r>
              <a:rPr lang="en-US" sz="1100" dirty="0">
                <a:solidFill>
                  <a:srgbClr val="504C49"/>
                </a:solidFill>
                <a:latin typeface="Source Serif Pro" pitchFamily="34" charset="0"/>
                <a:ea typeface="Source Serif Pro" pitchFamily="34" charset="-122"/>
                <a:cs typeface="Source Serif Pro" pitchFamily="34" charset="-120"/>
              </a:rPr>
              <a:t>Free up the camera for other applications using</a:t>
            </a:r>
            <a:endParaRPr lang="en-US" sz="1100" dirty="0"/>
          </a:p>
        </p:txBody>
      </p:sp>
      <p:sp>
        <p:nvSpPr>
          <p:cNvPr id="8" name="Shape 5"/>
          <p:cNvSpPr/>
          <p:nvPr/>
        </p:nvSpPr>
        <p:spPr>
          <a:xfrm>
            <a:off x="962025" y="1908215"/>
            <a:ext cx="7683103" cy="441603"/>
          </a:xfrm>
          <a:prstGeom prst="roundRect">
            <a:avLst>
              <a:gd name="adj" fmla="val 4842"/>
            </a:avLst>
          </a:prstGeom>
          <a:solidFill>
            <a:srgbClr val="F3E3D8"/>
          </a:solidFill>
          <a:ln/>
        </p:spPr>
      </p:sp>
      <p:sp>
        <p:nvSpPr>
          <p:cNvPr id="9" name="Shape 6"/>
          <p:cNvSpPr/>
          <p:nvPr/>
        </p:nvSpPr>
        <p:spPr>
          <a:xfrm>
            <a:off x="955000" y="1908215"/>
            <a:ext cx="7697153" cy="441603"/>
          </a:xfrm>
          <a:prstGeom prst="roundRect">
            <a:avLst>
              <a:gd name="adj" fmla="val 4842"/>
            </a:avLst>
          </a:prstGeom>
          <a:solidFill>
            <a:srgbClr val="F3E3D8"/>
          </a:solidFill>
          <a:ln/>
        </p:spPr>
      </p:sp>
      <p:sp>
        <p:nvSpPr>
          <p:cNvPr id="10" name="Text 7"/>
          <p:cNvSpPr/>
          <p:nvPr/>
        </p:nvSpPr>
        <p:spPr>
          <a:xfrm>
            <a:off x="1097518" y="2015014"/>
            <a:ext cx="7412117" cy="228005"/>
          </a:xfrm>
          <a:prstGeom prst="rect">
            <a:avLst/>
          </a:prstGeom>
          <a:noFill/>
          <a:ln/>
        </p:spPr>
        <p:txBody>
          <a:bodyPr wrap="none" lIns="0" tIns="0" rIns="0" bIns="0" rtlCol="0" anchor="t"/>
          <a:lstStyle/>
          <a:p>
            <a:pPr indent="0" marL="0">
              <a:lnSpc>
                <a:spcPts val="1750"/>
              </a:lnSpc>
              <a:buNone/>
            </a:pPr>
            <a:r>
              <a:rPr lang="en-US" sz="1100" dirty="0">
                <a:solidFill>
                  <a:srgbClr val="504C49"/>
                </a:solidFill>
                <a:highlight>
                  <a:srgbClr val="F3E3D8"/>
                </a:highlight>
                <a:latin typeface="Consolas" pitchFamily="34" charset="0"/>
                <a:ea typeface="Consolas" pitchFamily="34" charset="-122"/>
                <a:cs typeface="Consolas" pitchFamily="34" charset="-120"/>
              </a:rPr>
              <a:t>cap.release()</a:t>
            </a:r>
            <a:endParaRPr lang="en-US" sz="1100" dirty="0"/>
          </a:p>
        </p:txBody>
      </p:sp>
      <p:sp>
        <p:nvSpPr>
          <p:cNvPr id="11" name="Text 8"/>
          <p:cNvSpPr/>
          <p:nvPr/>
        </p:nvSpPr>
        <p:spPr>
          <a:xfrm>
            <a:off x="962025" y="2510076"/>
            <a:ext cx="7683103" cy="228005"/>
          </a:xfrm>
          <a:prstGeom prst="rect">
            <a:avLst/>
          </a:prstGeom>
          <a:noFill/>
          <a:ln/>
        </p:spPr>
        <p:txBody>
          <a:bodyPr wrap="none" lIns="0" tIns="0" rIns="0" bIns="0" rtlCol="0" anchor="t"/>
          <a:lstStyle/>
          <a:p>
            <a:pPr indent="0" marL="0">
              <a:lnSpc>
                <a:spcPts val="1750"/>
              </a:lnSpc>
              <a:buNone/>
            </a:pPr>
            <a:r>
              <a:rPr lang="en-US" sz="1100" dirty="0">
                <a:solidFill>
                  <a:srgbClr val="504C49"/>
                </a:solidFill>
                <a:latin typeface="Source Serif Pro" pitchFamily="34" charset="0"/>
                <a:ea typeface="Source Serif Pro" pitchFamily="34" charset="-122"/>
                <a:cs typeface="Source Serif Pro" pitchFamily="34" charset="-120"/>
              </a:rPr>
              <a:t>. This is important as failing to release the camera can prevent other programs from accessing it.</a:t>
            </a:r>
            <a:endParaRPr lang="en-US" sz="1100" dirty="0"/>
          </a:p>
        </p:txBody>
      </p:sp>
      <p:sp>
        <p:nvSpPr>
          <p:cNvPr id="12" name="Shape 9"/>
          <p:cNvSpPr/>
          <p:nvPr/>
        </p:nvSpPr>
        <p:spPr>
          <a:xfrm>
            <a:off x="498872" y="3040856"/>
            <a:ext cx="320635" cy="320635"/>
          </a:xfrm>
          <a:prstGeom prst="roundRect">
            <a:avLst>
              <a:gd name="adj" fmla="val 6668"/>
            </a:avLst>
          </a:prstGeom>
          <a:solidFill>
            <a:srgbClr val="F9F7F7"/>
          </a:solidFill>
          <a:ln/>
        </p:spPr>
      </p:sp>
      <p:sp>
        <p:nvSpPr>
          <p:cNvPr id="13" name="Text 10"/>
          <p:cNvSpPr/>
          <p:nvPr/>
        </p:nvSpPr>
        <p:spPr>
          <a:xfrm>
            <a:off x="552271" y="3067526"/>
            <a:ext cx="213717" cy="267176"/>
          </a:xfrm>
          <a:prstGeom prst="rect">
            <a:avLst/>
          </a:prstGeom>
          <a:noFill/>
          <a:ln/>
        </p:spPr>
        <p:txBody>
          <a:bodyPr wrap="none" lIns="0" tIns="0" rIns="0" bIns="0" rtlCol="0" anchor="t"/>
          <a:lstStyle/>
          <a:p>
            <a:pPr algn="ctr" indent="0" marL="0">
              <a:lnSpc>
                <a:spcPts val="1650"/>
              </a:lnSpc>
              <a:buNone/>
            </a:pPr>
            <a:r>
              <a:rPr lang="en-US" sz="1650" dirty="0">
                <a:solidFill>
                  <a:srgbClr val="504C49"/>
                </a:solidFill>
                <a:latin typeface="Platypi Medium" pitchFamily="34" charset="0"/>
                <a:ea typeface="Platypi Medium" pitchFamily="34" charset="-122"/>
                <a:cs typeface="Platypi Medium" pitchFamily="34" charset="-120"/>
              </a:rPr>
              <a:t>2</a:t>
            </a:r>
            <a:endParaRPr lang="en-US" sz="1650" dirty="0"/>
          </a:p>
        </p:txBody>
      </p:sp>
      <p:sp>
        <p:nvSpPr>
          <p:cNvPr id="14" name="Text 11"/>
          <p:cNvSpPr/>
          <p:nvPr/>
        </p:nvSpPr>
        <p:spPr>
          <a:xfrm>
            <a:off x="962025" y="3040856"/>
            <a:ext cx="1816656" cy="222766"/>
          </a:xfrm>
          <a:prstGeom prst="rect">
            <a:avLst/>
          </a:prstGeom>
          <a:noFill/>
          <a:ln/>
        </p:spPr>
        <p:txBody>
          <a:bodyPr wrap="none" lIns="0" tIns="0" rIns="0" bIns="0" rtlCol="0" anchor="t"/>
          <a:lstStyle/>
          <a:p>
            <a:pPr indent="0" marL="0">
              <a:lnSpc>
                <a:spcPts val="1750"/>
              </a:lnSpc>
              <a:buNone/>
            </a:pPr>
            <a:r>
              <a:rPr lang="en-US" sz="1400" dirty="0">
                <a:solidFill>
                  <a:srgbClr val="504C49"/>
                </a:solidFill>
                <a:latin typeface="Platypi Medium" pitchFamily="34" charset="0"/>
                <a:ea typeface="Platypi Medium" pitchFamily="34" charset="-122"/>
                <a:cs typeface="Platypi Medium" pitchFamily="34" charset="-120"/>
              </a:rPr>
              <a:t>Release Video Writer</a:t>
            </a:r>
            <a:endParaRPr lang="en-US" sz="1400" dirty="0"/>
          </a:p>
        </p:txBody>
      </p:sp>
      <p:sp>
        <p:nvSpPr>
          <p:cNvPr id="15" name="Text 12"/>
          <p:cNvSpPr/>
          <p:nvPr/>
        </p:nvSpPr>
        <p:spPr>
          <a:xfrm>
            <a:off x="962025" y="3349109"/>
            <a:ext cx="7683103" cy="228005"/>
          </a:xfrm>
          <a:prstGeom prst="rect">
            <a:avLst/>
          </a:prstGeom>
          <a:noFill/>
          <a:ln/>
        </p:spPr>
        <p:txBody>
          <a:bodyPr wrap="none" lIns="0" tIns="0" rIns="0" bIns="0" rtlCol="0" anchor="t"/>
          <a:lstStyle/>
          <a:p>
            <a:pPr indent="0" marL="0">
              <a:lnSpc>
                <a:spcPts val="1750"/>
              </a:lnSpc>
              <a:buNone/>
            </a:pPr>
            <a:r>
              <a:rPr lang="en-US" sz="1100" dirty="0">
                <a:solidFill>
                  <a:srgbClr val="504C49"/>
                </a:solidFill>
                <a:latin typeface="Source Serif Pro" pitchFamily="34" charset="0"/>
                <a:ea typeface="Source Serif Pro" pitchFamily="34" charset="-122"/>
                <a:cs typeface="Source Serif Pro" pitchFamily="34" charset="-120"/>
              </a:rPr>
              <a:t>Close the output file properly with</a:t>
            </a:r>
            <a:endParaRPr lang="en-US" sz="1100" dirty="0"/>
          </a:p>
        </p:txBody>
      </p:sp>
      <p:sp>
        <p:nvSpPr>
          <p:cNvPr id="16" name="Shape 13"/>
          <p:cNvSpPr/>
          <p:nvPr/>
        </p:nvSpPr>
        <p:spPr>
          <a:xfrm>
            <a:off x="962025" y="3737372"/>
            <a:ext cx="7683103" cy="441603"/>
          </a:xfrm>
          <a:prstGeom prst="roundRect">
            <a:avLst>
              <a:gd name="adj" fmla="val 4842"/>
            </a:avLst>
          </a:prstGeom>
          <a:solidFill>
            <a:srgbClr val="F3E3D8"/>
          </a:solidFill>
          <a:ln/>
        </p:spPr>
      </p:sp>
      <p:sp>
        <p:nvSpPr>
          <p:cNvPr id="17" name="Shape 14"/>
          <p:cNvSpPr/>
          <p:nvPr/>
        </p:nvSpPr>
        <p:spPr>
          <a:xfrm>
            <a:off x="955000" y="3737372"/>
            <a:ext cx="7697153" cy="441603"/>
          </a:xfrm>
          <a:prstGeom prst="roundRect">
            <a:avLst>
              <a:gd name="adj" fmla="val 4842"/>
            </a:avLst>
          </a:prstGeom>
          <a:solidFill>
            <a:srgbClr val="F3E3D8"/>
          </a:solidFill>
          <a:ln/>
        </p:spPr>
      </p:sp>
      <p:sp>
        <p:nvSpPr>
          <p:cNvPr id="18" name="Text 15"/>
          <p:cNvSpPr/>
          <p:nvPr/>
        </p:nvSpPr>
        <p:spPr>
          <a:xfrm>
            <a:off x="1097518" y="3844171"/>
            <a:ext cx="7412117" cy="228005"/>
          </a:xfrm>
          <a:prstGeom prst="rect">
            <a:avLst/>
          </a:prstGeom>
          <a:noFill/>
          <a:ln/>
        </p:spPr>
        <p:txBody>
          <a:bodyPr wrap="none" lIns="0" tIns="0" rIns="0" bIns="0" rtlCol="0" anchor="t"/>
          <a:lstStyle/>
          <a:p>
            <a:pPr indent="0" marL="0">
              <a:lnSpc>
                <a:spcPts val="1750"/>
              </a:lnSpc>
              <a:buNone/>
            </a:pPr>
            <a:r>
              <a:rPr lang="en-US" sz="1100" dirty="0">
                <a:solidFill>
                  <a:srgbClr val="504C49"/>
                </a:solidFill>
                <a:highlight>
                  <a:srgbClr val="F3E3D8"/>
                </a:highlight>
                <a:latin typeface="Consolas" pitchFamily="34" charset="0"/>
                <a:ea typeface="Consolas" pitchFamily="34" charset="-122"/>
                <a:cs typeface="Consolas" pitchFamily="34" charset="-120"/>
              </a:rPr>
              <a:t>writer.release()</a:t>
            </a:r>
            <a:endParaRPr lang="en-US" sz="1100" dirty="0"/>
          </a:p>
        </p:txBody>
      </p:sp>
      <p:sp>
        <p:nvSpPr>
          <p:cNvPr id="19" name="Text 16"/>
          <p:cNvSpPr/>
          <p:nvPr/>
        </p:nvSpPr>
        <p:spPr>
          <a:xfrm>
            <a:off x="962025" y="4339233"/>
            <a:ext cx="7683103" cy="228005"/>
          </a:xfrm>
          <a:prstGeom prst="rect">
            <a:avLst/>
          </a:prstGeom>
          <a:noFill/>
          <a:ln/>
        </p:spPr>
        <p:txBody>
          <a:bodyPr wrap="none" lIns="0" tIns="0" rIns="0" bIns="0" rtlCol="0" anchor="t"/>
          <a:lstStyle/>
          <a:p>
            <a:pPr indent="0" marL="0">
              <a:lnSpc>
                <a:spcPts val="1750"/>
              </a:lnSpc>
              <a:buNone/>
            </a:pPr>
            <a:r>
              <a:rPr lang="en-US" sz="1100" dirty="0">
                <a:solidFill>
                  <a:srgbClr val="504C49"/>
                </a:solidFill>
                <a:latin typeface="Source Serif Pro" pitchFamily="34" charset="0"/>
                <a:ea typeface="Source Serif Pro" pitchFamily="34" charset="-122"/>
                <a:cs typeface="Source Serif Pro" pitchFamily="34" charset="-120"/>
              </a:rPr>
              <a:t>. This ensures all frames are saved correctly and the video file is properly finalized.</a:t>
            </a:r>
            <a:endParaRPr lang="en-US" sz="1100" dirty="0"/>
          </a:p>
        </p:txBody>
      </p:sp>
      <p:sp>
        <p:nvSpPr>
          <p:cNvPr id="20" name="Shape 17"/>
          <p:cNvSpPr/>
          <p:nvPr/>
        </p:nvSpPr>
        <p:spPr>
          <a:xfrm>
            <a:off x="498872" y="4870013"/>
            <a:ext cx="320635" cy="320635"/>
          </a:xfrm>
          <a:prstGeom prst="roundRect">
            <a:avLst>
              <a:gd name="adj" fmla="val 6668"/>
            </a:avLst>
          </a:prstGeom>
          <a:solidFill>
            <a:srgbClr val="F9F7F7"/>
          </a:solidFill>
          <a:ln/>
        </p:spPr>
      </p:sp>
      <p:sp>
        <p:nvSpPr>
          <p:cNvPr id="21" name="Text 18"/>
          <p:cNvSpPr/>
          <p:nvPr/>
        </p:nvSpPr>
        <p:spPr>
          <a:xfrm>
            <a:off x="552271" y="4896683"/>
            <a:ext cx="213717" cy="267176"/>
          </a:xfrm>
          <a:prstGeom prst="rect">
            <a:avLst/>
          </a:prstGeom>
          <a:noFill/>
          <a:ln/>
        </p:spPr>
        <p:txBody>
          <a:bodyPr wrap="none" lIns="0" tIns="0" rIns="0" bIns="0" rtlCol="0" anchor="t"/>
          <a:lstStyle/>
          <a:p>
            <a:pPr algn="ctr" indent="0" marL="0">
              <a:lnSpc>
                <a:spcPts val="1650"/>
              </a:lnSpc>
              <a:buNone/>
            </a:pPr>
            <a:r>
              <a:rPr lang="en-US" sz="1650" dirty="0">
                <a:solidFill>
                  <a:srgbClr val="504C49"/>
                </a:solidFill>
                <a:latin typeface="Platypi Medium" pitchFamily="34" charset="0"/>
                <a:ea typeface="Platypi Medium" pitchFamily="34" charset="-122"/>
                <a:cs typeface="Platypi Medium" pitchFamily="34" charset="-120"/>
              </a:rPr>
              <a:t>3</a:t>
            </a:r>
            <a:endParaRPr lang="en-US" sz="1650" dirty="0"/>
          </a:p>
        </p:txBody>
      </p:sp>
      <p:sp>
        <p:nvSpPr>
          <p:cNvPr id="22" name="Text 19"/>
          <p:cNvSpPr/>
          <p:nvPr/>
        </p:nvSpPr>
        <p:spPr>
          <a:xfrm>
            <a:off x="962025" y="4870013"/>
            <a:ext cx="2043470" cy="222766"/>
          </a:xfrm>
          <a:prstGeom prst="rect">
            <a:avLst/>
          </a:prstGeom>
          <a:noFill/>
          <a:ln/>
        </p:spPr>
        <p:txBody>
          <a:bodyPr wrap="none" lIns="0" tIns="0" rIns="0" bIns="0" rtlCol="0" anchor="t"/>
          <a:lstStyle/>
          <a:p>
            <a:pPr indent="0" marL="0">
              <a:lnSpc>
                <a:spcPts val="1750"/>
              </a:lnSpc>
              <a:buNone/>
            </a:pPr>
            <a:r>
              <a:rPr lang="en-US" sz="1400" dirty="0">
                <a:solidFill>
                  <a:srgbClr val="504C49"/>
                </a:solidFill>
                <a:latin typeface="Platypi Medium" pitchFamily="34" charset="0"/>
                <a:ea typeface="Platypi Medium" pitchFamily="34" charset="-122"/>
                <a:cs typeface="Platypi Medium" pitchFamily="34" charset="-120"/>
              </a:rPr>
              <a:t>Close Display Windows</a:t>
            </a:r>
            <a:endParaRPr lang="en-US" sz="1400" dirty="0"/>
          </a:p>
        </p:txBody>
      </p:sp>
      <p:sp>
        <p:nvSpPr>
          <p:cNvPr id="23" name="Text 20"/>
          <p:cNvSpPr/>
          <p:nvPr/>
        </p:nvSpPr>
        <p:spPr>
          <a:xfrm>
            <a:off x="962025" y="5178266"/>
            <a:ext cx="7683103" cy="228005"/>
          </a:xfrm>
          <a:prstGeom prst="rect">
            <a:avLst/>
          </a:prstGeom>
          <a:noFill/>
          <a:ln/>
        </p:spPr>
        <p:txBody>
          <a:bodyPr wrap="none" lIns="0" tIns="0" rIns="0" bIns="0" rtlCol="0" anchor="t"/>
          <a:lstStyle/>
          <a:p>
            <a:pPr indent="0" marL="0">
              <a:lnSpc>
                <a:spcPts val="1750"/>
              </a:lnSpc>
              <a:buNone/>
            </a:pPr>
            <a:r>
              <a:rPr lang="en-US" sz="1100" dirty="0">
                <a:solidFill>
                  <a:srgbClr val="504C49"/>
                </a:solidFill>
                <a:latin typeface="Source Serif Pro" pitchFamily="34" charset="0"/>
                <a:ea typeface="Source Serif Pro" pitchFamily="34" charset="-122"/>
                <a:cs typeface="Source Serif Pro" pitchFamily="34" charset="-120"/>
              </a:rPr>
              <a:t>Remove any open OpenCV windows from the screen with</a:t>
            </a:r>
            <a:endParaRPr lang="en-US" sz="1100" dirty="0"/>
          </a:p>
        </p:txBody>
      </p:sp>
      <p:sp>
        <p:nvSpPr>
          <p:cNvPr id="24" name="Shape 21"/>
          <p:cNvSpPr/>
          <p:nvPr/>
        </p:nvSpPr>
        <p:spPr>
          <a:xfrm>
            <a:off x="962025" y="5566529"/>
            <a:ext cx="7683103" cy="441603"/>
          </a:xfrm>
          <a:prstGeom prst="roundRect">
            <a:avLst>
              <a:gd name="adj" fmla="val 4842"/>
            </a:avLst>
          </a:prstGeom>
          <a:solidFill>
            <a:srgbClr val="F3E3D8"/>
          </a:solidFill>
          <a:ln/>
        </p:spPr>
      </p:sp>
      <p:sp>
        <p:nvSpPr>
          <p:cNvPr id="25" name="Shape 22"/>
          <p:cNvSpPr/>
          <p:nvPr/>
        </p:nvSpPr>
        <p:spPr>
          <a:xfrm>
            <a:off x="955000" y="5566529"/>
            <a:ext cx="7697153" cy="441603"/>
          </a:xfrm>
          <a:prstGeom prst="roundRect">
            <a:avLst>
              <a:gd name="adj" fmla="val 4842"/>
            </a:avLst>
          </a:prstGeom>
          <a:solidFill>
            <a:srgbClr val="F3E3D8"/>
          </a:solidFill>
          <a:ln/>
        </p:spPr>
      </p:sp>
      <p:sp>
        <p:nvSpPr>
          <p:cNvPr id="26" name="Text 23"/>
          <p:cNvSpPr/>
          <p:nvPr/>
        </p:nvSpPr>
        <p:spPr>
          <a:xfrm>
            <a:off x="1097518" y="5673328"/>
            <a:ext cx="7412117" cy="228005"/>
          </a:xfrm>
          <a:prstGeom prst="rect">
            <a:avLst/>
          </a:prstGeom>
          <a:noFill/>
          <a:ln/>
        </p:spPr>
        <p:txBody>
          <a:bodyPr wrap="none" lIns="0" tIns="0" rIns="0" bIns="0" rtlCol="0" anchor="t"/>
          <a:lstStyle/>
          <a:p>
            <a:pPr indent="0" marL="0">
              <a:lnSpc>
                <a:spcPts val="1750"/>
              </a:lnSpc>
              <a:buNone/>
            </a:pPr>
            <a:r>
              <a:rPr lang="en-US" sz="1100" dirty="0">
                <a:solidFill>
                  <a:srgbClr val="504C49"/>
                </a:solidFill>
                <a:highlight>
                  <a:srgbClr val="F3E3D8"/>
                </a:highlight>
                <a:latin typeface="Consolas" pitchFamily="34" charset="0"/>
                <a:ea typeface="Consolas" pitchFamily="34" charset="-122"/>
                <a:cs typeface="Consolas" pitchFamily="34" charset="-120"/>
              </a:rPr>
              <a:t>cv2.destroyAllWindows()</a:t>
            </a:r>
            <a:endParaRPr lang="en-US" sz="1100" dirty="0"/>
          </a:p>
        </p:txBody>
      </p:sp>
      <p:sp>
        <p:nvSpPr>
          <p:cNvPr id="27" name="Text 24"/>
          <p:cNvSpPr/>
          <p:nvPr/>
        </p:nvSpPr>
        <p:spPr>
          <a:xfrm>
            <a:off x="962025" y="6168390"/>
            <a:ext cx="7683103" cy="228005"/>
          </a:xfrm>
          <a:prstGeom prst="rect">
            <a:avLst/>
          </a:prstGeom>
          <a:noFill/>
          <a:ln/>
        </p:spPr>
        <p:txBody>
          <a:bodyPr wrap="none" lIns="0" tIns="0" rIns="0" bIns="0" rtlCol="0" anchor="t"/>
          <a:lstStyle/>
          <a:p>
            <a:pPr indent="0" marL="0">
              <a:lnSpc>
                <a:spcPts val="1750"/>
              </a:lnSpc>
              <a:buNone/>
            </a:pPr>
            <a:r>
              <a:rPr lang="en-US" sz="1100" dirty="0">
                <a:solidFill>
                  <a:srgbClr val="504C49"/>
                </a:solidFill>
                <a:latin typeface="Source Serif Pro" pitchFamily="34" charset="0"/>
                <a:ea typeface="Source Serif Pro" pitchFamily="34" charset="-122"/>
                <a:cs typeface="Source Serif Pro" pitchFamily="34" charset="-120"/>
              </a:rPr>
              <a:t>. This keeps your interface clean after recording ends.</a:t>
            </a:r>
            <a:endParaRPr lang="en-US" sz="1100" dirty="0"/>
          </a:p>
        </p:txBody>
      </p:sp>
      <p:sp>
        <p:nvSpPr>
          <p:cNvPr id="28" name="Shape 25"/>
          <p:cNvSpPr/>
          <p:nvPr/>
        </p:nvSpPr>
        <p:spPr>
          <a:xfrm>
            <a:off x="498872" y="6699171"/>
            <a:ext cx="320635" cy="320635"/>
          </a:xfrm>
          <a:prstGeom prst="roundRect">
            <a:avLst>
              <a:gd name="adj" fmla="val 6668"/>
            </a:avLst>
          </a:prstGeom>
          <a:solidFill>
            <a:srgbClr val="F9F7F7"/>
          </a:solidFill>
          <a:ln/>
        </p:spPr>
      </p:sp>
      <p:sp>
        <p:nvSpPr>
          <p:cNvPr id="29" name="Text 26"/>
          <p:cNvSpPr/>
          <p:nvPr/>
        </p:nvSpPr>
        <p:spPr>
          <a:xfrm>
            <a:off x="552271" y="6725841"/>
            <a:ext cx="213717" cy="267176"/>
          </a:xfrm>
          <a:prstGeom prst="rect">
            <a:avLst/>
          </a:prstGeom>
          <a:noFill/>
          <a:ln/>
        </p:spPr>
        <p:txBody>
          <a:bodyPr wrap="none" lIns="0" tIns="0" rIns="0" bIns="0" rtlCol="0" anchor="t"/>
          <a:lstStyle/>
          <a:p>
            <a:pPr algn="ctr" indent="0" marL="0">
              <a:lnSpc>
                <a:spcPts val="1650"/>
              </a:lnSpc>
              <a:buNone/>
            </a:pPr>
            <a:r>
              <a:rPr lang="en-US" sz="1650" dirty="0">
                <a:solidFill>
                  <a:srgbClr val="504C49"/>
                </a:solidFill>
                <a:latin typeface="Platypi Medium" pitchFamily="34" charset="0"/>
                <a:ea typeface="Platypi Medium" pitchFamily="34" charset="-122"/>
                <a:cs typeface="Platypi Medium" pitchFamily="34" charset="-120"/>
              </a:rPr>
              <a:t>4</a:t>
            </a:r>
            <a:endParaRPr lang="en-US" sz="1650" dirty="0"/>
          </a:p>
        </p:txBody>
      </p:sp>
      <p:sp>
        <p:nvSpPr>
          <p:cNvPr id="30" name="Text 27"/>
          <p:cNvSpPr/>
          <p:nvPr/>
        </p:nvSpPr>
        <p:spPr>
          <a:xfrm>
            <a:off x="962025" y="6699171"/>
            <a:ext cx="1988225" cy="222766"/>
          </a:xfrm>
          <a:prstGeom prst="rect">
            <a:avLst/>
          </a:prstGeom>
          <a:noFill/>
          <a:ln/>
        </p:spPr>
        <p:txBody>
          <a:bodyPr wrap="none" lIns="0" tIns="0" rIns="0" bIns="0" rtlCol="0" anchor="t"/>
          <a:lstStyle/>
          <a:p>
            <a:pPr indent="0" marL="0">
              <a:lnSpc>
                <a:spcPts val="1750"/>
              </a:lnSpc>
              <a:buNone/>
            </a:pPr>
            <a:r>
              <a:rPr lang="en-US" sz="1400" dirty="0">
                <a:solidFill>
                  <a:srgbClr val="504C49"/>
                </a:solidFill>
                <a:latin typeface="Platypi Medium" pitchFamily="34" charset="0"/>
                <a:ea typeface="Platypi Medium" pitchFamily="34" charset="-122"/>
                <a:cs typeface="Platypi Medium" pitchFamily="34" charset="-120"/>
              </a:rPr>
              <a:t>Confirmation Message</a:t>
            </a:r>
            <a:endParaRPr lang="en-US" sz="1400" dirty="0"/>
          </a:p>
        </p:txBody>
      </p:sp>
      <p:sp>
        <p:nvSpPr>
          <p:cNvPr id="31" name="Text 28"/>
          <p:cNvSpPr/>
          <p:nvPr/>
        </p:nvSpPr>
        <p:spPr>
          <a:xfrm>
            <a:off x="962025" y="7007423"/>
            <a:ext cx="7683103" cy="228005"/>
          </a:xfrm>
          <a:prstGeom prst="rect">
            <a:avLst/>
          </a:prstGeom>
          <a:noFill/>
          <a:ln/>
        </p:spPr>
        <p:txBody>
          <a:bodyPr wrap="none" lIns="0" tIns="0" rIns="0" bIns="0" rtlCol="0" anchor="t"/>
          <a:lstStyle/>
          <a:p>
            <a:pPr indent="0" marL="0">
              <a:lnSpc>
                <a:spcPts val="1750"/>
              </a:lnSpc>
              <a:buNone/>
            </a:pPr>
            <a:r>
              <a:rPr lang="en-US" sz="1100" dirty="0">
                <a:solidFill>
                  <a:srgbClr val="504C49"/>
                </a:solidFill>
                <a:latin typeface="Source Serif Pro" pitchFamily="34" charset="0"/>
                <a:ea typeface="Source Serif Pro" pitchFamily="34" charset="-122"/>
                <a:cs typeface="Source Serif Pro" pitchFamily="34" charset="-120"/>
              </a:rPr>
              <a:t>Add a confirmation to let the user know recording completed:</a:t>
            </a:r>
            <a:endParaRPr lang="en-US" sz="1100" dirty="0"/>
          </a:p>
        </p:txBody>
      </p:sp>
      <p:sp>
        <p:nvSpPr>
          <p:cNvPr id="32" name="Shape 29"/>
          <p:cNvSpPr/>
          <p:nvPr/>
        </p:nvSpPr>
        <p:spPr>
          <a:xfrm>
            <a:off x="962025" y="7395686"/>
            <a:ext cx="7683103" cy="441603"/>
          </a:xfrm>
          <a:prstGeom prst="roundRect">
            <a:avLst>
              <a:gd name="adj" fmla="val 4842"/>
            </a:avLst>
          </a:prstGeom>
          <a:solidFill>
            <a:srgbClr val="F3E3D8"/>
          </a:solidFill>
          <a:ln/>
        </p:spPr>
      </p:sp>
      <p:sp>
        <p:nvSpPr>
          <p:cNvPr id="33" name="Shape 30"/>
          <p:cNvSpPr/>
          <p:nvPr/>
        </p:nvSpPr>
        <p:spPr>
          <a:xfrm>
            <a:off x="955000" y="7395686"/>
            <a:ext cx="7697153" cy="441603"/>
          </a:xfrm>
          <a:prstGeom prst="roundRect">
            <a:avLst>
              <a:gd name="adj" fmla="val 4842"/>
            </a:avLst>
          </a:prstGeom>
          <a:solidFill>
            <a:srgbClr val="F3E3D8"/>
          </a:solidFill>
          <a:ln/>
        </p:spPr>
      </p:sp>
      <p:sp>
        <p:nvSpPr>
          <p:cNvPr id="34" name="Text 31"/>
          <p:cNvSpPr/>
          <p:nvPr/>
        </p:nvSpPr>
        <p:spPr>
          <a:xfrm>
            <a:off x="1097518" y="7502485"/>
            <a:ext cx="7412117" cy="228005"/>
          </a:xfrm>
          <a:prstGeom prst="rect">
            <a:avLst/>
          </a:prstGeom>
          <a:noFill/>
          <a:ln/>
        </p:spPr>
        <p:txBody>
          <a:bodyPr wrap="none" lIns="0" tIns="0" rIns="0" bIns="0" rtlCol="0" anchor="t"/>
          <a:lstStyle/>
          <a:p>
            <a:pPr indent="0" marL="0">
              <a:lnSpc>
                <a:spcPts val="1750"/>
              </a:lnSpc>
              <a:buNone/>
            </a:pPr>
            <a:r>
              <a:rPr lang="en-US" sz="1100" dirty="0">
                <a:solidFill>
                  <a:srgbClr val="504C49"/>
                </a:solidFill>
                <a:highlight>
                  <a:srgbClr val="F3E3D8"/>
                </a:highlight>
                <a:latin typeface="Consolas" pitchFamily="34" charset="0"/>
                <a:ea typeface="Consolas" pitchFamily="34" charset="-122"/>
                <a:cs typeface="Consolas" pitchFamily="34" charset="-120"/>
              </a:rPr>
              <a:t>print("Video recording completed successfully!")</a:t>
            </a:r>
            <a:endParaRPr lang="en-US" sz="11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66167" y="601980"/>
            <a:ext cx="8235553" cy="684133"/>
          </a:xfrm>
          <a:prstGeom prst="rect">
            <a:avLst/>
          </a:prstGeom>
          <a:noFill/>
          <a:ln/>
        </p:spPr>
        <p:txBody>
          <a:bodyPr wrap="none" lIns="0" tIns="0" rIns="0" bIns="0" rtlCol="0" anchor="t"/>
          <a:lstStyle/>
          <a:p>
            <a:pPr indent="0" marL="0">
              <a:lnSpc>
                <a:spcPts val="5350"/>
              </a:lnSpc>
              <a:buNone/>
            </a:pPr>
            <a:r>
              <a:rPr lang="en-US" sz="4300" dirty="0">
                <a:solidFill>
                  <a:srgbClr val="201B18"/>
                </a:solidFill>
                <a:latin typeface="Platypi Medium" pitchFamily="34" charset="0"/>
                <a:ea typeface="Platypi Medium" pitchFamily="34" charset="-122"/>
                <a:cs typeface="Platypi Medium" pitchFamily="34" charset="-120"/>
              </a:rPr>
              <a:t>Complete Code and Next Steps</a:t>
            </a:r>
            <a:endParaRPr lang="en-US" sz="4300" dirty="0"/>
          </a:p>
        </p:txBody>
      </p:sp>
      <p:pic>
        <p:nvPicPr>
          <p:cNvPr id="3" name="Image 0" descr="preencoded.png">    </p:cNvPr>
          <p:cNvPicPr>
            <a:picLocks noChangeAspect="1"/>
          </p:cNvPicPr>
          <p:nvPr/>
        </p:nvPicPr>
        <p:blipFill>
          <a:blip r:embed="rId1"/>
          <a:stretch>
            <a:fillRect/>
          </a:stretch>
        </p:blipFill>
        <p:spPr>
          <a:xfrm>
            <a:off x="766167" y="1723906"/>
            <a:ext cx="4002524" cy="2473643"/>
          </a:xfrm>
          <a:prstGeom prst="rect">
            <a:avLst/>
          </a:prstGeom>
        </p:spPr>
      </p:pic>
      <p:sp>
        <p:nvSpPr>
          <p:cNvPr id="4" name="Text 1"/>
          <p:cNvSpPr/>
          <p:nvPr/>
        </p:nvSpPr>
        <p:spPr>
          <a:xfrm>
            <a:off x="766167" y="4471154"/>
            <a:ext cx="2736413" cy="341948"/>
          </a:xfrm>
          <a:prstGeom prst="rect">
            <a:avLst/>
          </a:prstGeom>
          <a:noFill/>
          <a:ln/>
        </p:spPr>
        <p:txBody>
          <a:bodyPr wrap="none" lIns="0" tIns="0" rIns="0" bIns="0" rtlCol="0" anchor="t"/>
          <a:lstStyle/>
          <a:p>
            <a:pPr algn="l" indent="0" marL="0">
              <a:lnSpc>
                <a:spcPts val="2650"/>
              </a:lnSpc>
              <a:buNone/>
            </a:pPr>
            <a:r>
              <a:rPr lang="en-US" sz="2150" dirty="0">
                <a:solidFill>
                  <a:srgbClr val="504C49"/>
                </a:solidFill>
                <a:latin typeface="Platypi Medium" pitchFamily="34" charset="0"/>
                <a:ea typeface="Platypi Medium" pitchFamily="34" charset="-122"/>
                <a:cs typeface="Platypi Medium" pitchFamily="34" charset="-120"/>
              </a:rPr>
              <a:t>Complete Script</a:t>
            </a:r>
            <a:endParaRPr lang="en-US" sz="2150" dirty="0"/>
          </a:p>
        </p:txBody>
      </p:sp>
      <p:sp>
        <p:nvSpPr>
          <p:cNvPr id="5" name="Text 2"/>
          <p:cNvSpPr/>
          <p:nvPr/>
        </p:nvSpPr>
        <p:spPr>
          <a:xfrm>
            <a:off x="766167" y="4944428"/>
            <a:ext cx="4147066" cy="1401128"/>
          </a:xfrm>
          <a:prstGeom prst="rect">
            <a:avLst/>
          </a:prstGeom>
          <a:noFill/>
          <a:ln/>
        </p:spPr>
        <p:txBody>
          <a:bodyPr wrap="square" lIns="0" tIns="0" rIns="0" bIns="0" rtlCol="0" anchor="t"/>
          <a:lstStyle/>
          <a:p>
            <a:pPr algn="l" indent="0" marL="0">
              <a:lnSpc>
                <a:spcPts val="2750"/>
              </a:lnSpc>
              <a:buNone/>
            </a:pPr>
            <a:r>
              <a:rPr lang="en-US" sz="1700" dirty="0">
                <a:solidFill>
                  <a:srgbClr val="504C49"/>
                </a:solidFill>
                <a:latin typeface="Source Serif Pro" pitchFamily="34" charset="0"/>
                <a:ea typeface="Source Serif Pro" pitchFamily="34" charset="-122"/>
                <a:cs typeface="Source Serif Pro" pitchFamily="34" charset="-120"/>
              </a:rPr>
              <a:t>The full implementation combines all the elements we've discussed: camera setup, VideoWriter creation, recording loop, and proper resource management.</a:t>
            </a:r>
            <a:endParaRPr lang="en-US" sz="1700" dirty="0"/>
          </a:p>
        </p:txBody>
      </p:sp>
      <p:pic>
        <p:nvPicPr>
          <p:cNvPr id="6" name="Image 1" descr="preencoded.png">    </p:cNvPr>
          <p:cNvPicPr>
            <a:picLocks noChangeAspect="1"/>
          </p:cNvPicPr>
          <p:nvPr/>
        </p:nvPicPr>
        <p:blipFill>
          <a:blip r:embed="rId2"/>
          <a:stretch>
            <a:fillRect/>
          </a:stretch>
        </p:blipFill>
        <p:spPr>
          <a:xfrm>
            <a:off x="5241607" y="1723906"/>
            <a:ext cx="4002524" cy="2473643"/>
          </a:xfrm>
          <a:prstGeom prst="rect">
            <a:avLst/>
          </a:prstGeom>
        </p:spPr>
      </p:pic>
      <p:sp>
        <p:nvSpPr>
          <p:cNvPr id="7" name="Text 3"/>
          <p:cNvSpPr/>
          <p:nvPr/>
        </p:nvSpPr>
        <p:spPr>
          <a:xfrm>
            <a:off x="5241607" y="4471154"/>
            <a:ext cx="2913936" cy="341948"/>
          </a:xfrm>
          <a:prstGeom prst="rect">
            <a:avLst/>
          </a:prstGeom>
          <a:noFill/>
          <a:ln/>
        </p:spPr>
        <p:txBody>
          <a:bodyPr wrap="none" lIns="0" tIns="0" rIns="0" bIns="0" rtlCol="0" anchor="t"/>
          <a:lstStyle/>
          <a:p>
            <a:pPr algn="l" indent="0" marL="0">
              <a:lnSpc>
                <a:spcPts val="2650"/>
              </a:lnSpc>
              <a:buNone/>
            </a:pPr>
            <a:r>
              <a:rPr lang="en-US" sz="2150" dirty="0">
                <a:solidFill>
                  <a:srgbClr val="504C49"/>
                </a:solidFill>
                <a:latin typeface="Platypi Medium" pitchFamily="34" charset="0"/>
                <a:ea typeface="Platypi Medium" pitchFamily="34" charset="-122"/>
                <a:cs typeface="Platypi Medium" pitchFamily="34" charset="-120"/>
              </a:rPr>
              <a:t>Verify Your Recording</a:t>
            </a:r>
            <a:endParaRPr lang="en-US" sz="2150" dirty="0"/>
          </a:p>
        </p:txBody>
      </p:sp>
      <p:sp>
        <p:nvSpPr>
          <p:cNvPr id="8" name="Text 4"/>
          <p:cNvSpPr/>
          <p:nvPr/>
        </p:nvSpPr>
        <p:spPr>
          <a:xfrm>
            <a:off x="5241607" y="4944428"/>
            <a:ext cx="4147066" cy="1751409"/>
          </a:xfrm>
          <a:prstGeom prst="rect">
            <a:avLst/>
          </a:prstGeom>
          <a:noFill/>
          <a:ln/>
        </p:spPr>
        <p:txBody>
          <a:bodyPr wrap="square" lIns="0" tIns="0" rIns="0" bIns="0" rtlCol="0" anchor="t"/>
          <a:lstStyle/>
          <a:p>
            <a:pPr algn="l" indent="0" marL="0">
              <a:lnSpc>
                <a:spcPts val="2750"/>
              </a:lnSpc>
              <a:buNone/>
            </a:pPr>
            <a:r>
              <a:rPr lang="en-US" sz="1700" dirty="0">
                <a:solidFill>
                  <a:srgbClr val="504C49"/>
                </a:solidFill>
                <a:latin typeface="Source Serif Pro" pitchFamily="34" charset="0"/>
                <a:ea typeface="Source Serif Pro" pitchFamily="34" charset="-122"/>
                <a:cs typeface="Source Serif Pro" pitchFamily="34" charset="-120"/>
              </a:rPr>
              <a:t>After running your code, check the saved video file to ensure quality and completeness. This verification step helps identify any issues with resolution, frame rate, or encoding.</a:t>
            </a:r>
            <a:endParaRPr lang="en-US" sz="1700" dirty="0"/>
          </a:p>
        </p:txBody>
      </p:sp>
      <p:pic>
        <p:nvPicPr>
          <p:cNvPr id="9" name="Image 2" descr="preencoded.png">    </p:cNvPr>
          <p:cNvPicPr>
            <a:picLocks noChangeAspect="1"/>
          </p:cNvPicPr>
          <p:nvPr/>
        </p:nvPicPr>
        <p:blipFill>
          <a:blip r:embed="rId3"/>
          <a:stretch>
            <a:fillRect/>
          </a:stretch>
        </p:blipFill>
        <p:spPr>
          <a:xfrm>
            <a:off x="9717048" y="1723906"/>
            <a:ext cx="4002643" cy="2473762"/>
          </a:xfrm>
          <a:prstGeom prst="rect">
            <a:avLst/>
          </a:prstGeom>
        </p:spPr>
      </p:pic>
      <p:sp>
        <p:nvSpPr>
          <p:cNvPr id="10" name="Text 5"/>
          <p:cNvSpPr/>
          <p:nvPr/>
        </p:nvSpPr>
        <p:spPr>
          <a:xfrm>
            <a:off x="9717048" y="4471273"/>
            <a:ext cx="3227189" cy="341948"/>
          </a:xfrm>
          <a:prstGeom prst="rect">
            <a:avLst/>
          </a:prstGeom>
          <a:noFill/>
          <a:ln/>
        </p:spPr>
        <p:txBody>
          <a:bodyPr wrap="none" lIns="0" tIns="0" rIns="0" bIns="0" rtlCol="0" anchor="t"/>
          <a:lstStyle/>
          <a:p>
            <a:pPr algn="l" indent="0" marL="0">
              <a:lnSpc>
                <a:spcPts val="2650"/>
              </a:lnSpc>
              <a:buNone/>
            </a:pPr>
            <a:r>
              <a:rPr lang="en-US" sz="2150" dirty="0">
                <a:solidFill>
                  <a:srgbClr val="504C49"/>
                </a:solidFill>
                <a:latin typeface="Platypi Medium" pitchFamily="34" charset="0"/>
                <a:ea typeface="Platypi Medium" pitchFamily="34" charset="-122"/>
                <a:cs typeface="Platypi Medium" pitchFamily="34" charset="-120"/>
              </a:rPr>
              <a:t>Build Advanced Projects</a:t>
            </a:r>
            <a:endParaRPr lang="en-US" sz="2150" dirty="0"/>
          </a:p>
        </p:txBody>
      </p:sp>
      <p:sp>
        <p:nvSpPr>
          <p:cNvPr id="11" name="Text 6"/>
          <p:cNvSpPr/>
          <p:nvPr/>
        </p:nvSpPr>
        <p:spPr>
          <a:xfrm>
            <a:off x="9717048" y="4944547"/>
            <a:ext cx="4147185" cy="1401128"/>
          </a:xfrm>
          <a:prstGeom prst="rect">
            <a:avLst/>
          </a:prstGeom>
          <a:noFill/>
          <a:ln/>
        </p:spPr>
        <p:txBody>
          <a:bodyPr wrap="square" lIns="0" tIns="0" rIns="0" bIns="0" rtlCol="0" anchor="t"/>
          <a:lstStyle/>
          <a:p>
            <a:pPr algn="l" indent="0" marL="0">
              <a:lnSpc>
                <a:spcPts val="2750"/>
              </a:lnSpc>
              <a:buNone/>
            </a:pPr>
            <a:r>
              <a:rPr lang="en-US" sz="1700" dirty="0">
                <a:solidFill>
                  <a:srgbClr val="504C49"/>
                </a:solidFill>
                <a:latin typeface="Source Serif Pro" pitchFamily="34" charset="0"/>
                <a:ea typeface="Source Serif Pro" pitchFamily="34" charset="-122"/>
                <a:cs typeface="Source Serif Pro" pitchFamily="34" charset="-120"/>
              </a:rPr>
              <a:t>Now that you can record video, consider projects like motion detection, timelapse creation, or building a security camera system with automatic recording triggers.</a:t>
            </a:r>
            <a:endParaRPr lang="en-US" sz="1700" dirty="0"/>
          </a:p>
        </p:txBody>
      </p:sp>
      <p:sp>
        <p:nvSpPr>
          <p:cNvPr id="12" name="Text 7"/>
          <p:cNvSpPr/>
          <p:nvPr/>
        </p:nvSpPr>
        <p:spPr>
          <a:xfrm>
            <a:off x="766167" y="6942058"/>
            <a:ext cx="13098066" cy="700564"/>
          </a:xfrm>
          <a:prstGeom prst="rect">
            <a:avLst/>
          </a:prstGeom>
          <a:noFill/>
          <a:ln/>
        </p:spPr>
        <p:txBody>
          <a:bodyPr wrap="square" lIns="0" tIns="0" rIns="0" bIns="0" rtlCol="0" anchor="t"/>
          <a:lstStyle/>
          <a:p>
            <a:pPr indent="0" marL="0">
              <a:lnSpc>
                <a:spcPts val="2750"/>
              </a:lnSpc>
              <a:buNone/>
            </a:pPr>
            <a:r>
              <a:rPr lang="en-US" sz="1700" dirty="0">
                <a:solidFill>
                  <a:srgbClr val="504C49"/>
                </a:solidFill>
                <a:latin typeface="Source Serif Pro" pitchFamily="34" charset="0"/>
                <a:ea typeface="Source Serif Pro" pitchFamily="34" charset="-122"/>
                <a:cs typeface="Source Serif Pro" pitchFamily="34" charset="-120"/>
              </a:rPr>
              <a:t>Congratulations! You've learned how to capture and save video using OpenCV. This fundamental skill opens the door to countless computer vision applications, from creating custom video effects to implementing advanced surveillance systems.</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2025-03-07T15:40:46Z</dcterms:created>
  <dcterms:modified xsi:type="dcterms:W3CDTF">2025-03-07T15:40:46Z</dcterms:modified>
</cp:coreProperties>
</file>